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1" r:id="rId2"/>
    <p:sldMasterId id="2147483696" r:id="rId3"/>
    <p:sldMasterId id="2147483708" r:id="rId4"/>
    <p:sldMasterId id="2147483735" r:id="rId5"/>
  </p:sldMasterIdLst>
  <p:notesMasterIdLst>
    <p:notesMasterId r:id="rId34"/>
  </p:notesMasterIdLst>
  <p:handoutMasterIdLst>
    <p:handoutMasterId r:id="rId35"/>
  </p:handoutMasterIdLst>
  <p:sldIdLst>
    <p:sldId id="3552" r:id="rId6"/>
    <p:sldId id="3553" r:id="rId7"/>
    <p:sldId id="3554" r:id="rId8"/>
    <p:sldId id="3327" r:id="rId9"/>
    <p:sldId id="3346" r:id="rId10"/>
    <p:sldId id="3348" r:id="rId11"/>
    <p:sldId id="3574" r:id="rId12"/>
    <p:sldId id="3579" r:id="rId13"/>
    <p:sldId id="3577" r:id="rId14"/>
    <p:sldId id="3417" r:id="rId15"/>
    <p:sldId id="3351" r:id="rId16"/>
    <p:sldId id="3352" r:id="rId17"/>
    <p:sldId id="3354" r:id="rId18"/>
    <p:sldId id="3411" r:id="rId19"/>
    <p:sldId id="3573" r:id="rId20"/>
    <p:sldId id="3355" r:id="rId21"/>
    <p:sldId id="3356" r:id="rId22"/>
    <p:sldId id="3412" r:id="rId23"/>
    <p:sldId id="3357" r:id="rId24"/>
    <p:sldId id="3581" r:id="rId25"/>
    <p:sldId id="3583" r:id="rId26"/>
    <p:sldId id="3584" r:id="rId27"/>
    <p:sldId id="3582" r:id="rId28"/>
    <p:sldId id="3585" r:id="rId29"/>
    <p:sldId id="3543" r:id="rId30"/>
    <p:sldId id="3580" r:id="rId31"/>
    <p:sldId id="3413" r:id="rId32"/>
    <p:sldId id="3551" r:id="rId33"/>
  </p:sldIdLst>
  <p:sldSz cx="12192000" cy="6858000"/>
  <p:notesSz cx="6797675" cy="9928225"/>
  <p:defaultTextStyle>
    <a:defPPr>
      <a:defRPr lang="pt-BR"/>
    </a:defPPr>
    <a:lvl1pPr algn="l" rtl="0" fontAlgn="base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  <a:srgbClr val="C0C0C0"/>
    <a:srgbClr val="99FF66"/>
    <a:srgbClr val="FFFF00"/>
    <a:srgbClr val="EAEAEA"/>
    <a:srgbClr val="DDDDDD"/>
    <a:srgbClr val="4D4D4D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6838" autoAdjust="0"/>
    <p:restoredTop sz="93792" autoAdjust="0"/>
  </p:normalViewPr>
  <p:slideViewPr>
    <p:cSldViewPr>
      <p:cViewPr>
        <p:scale>
          <a:sx n="50" d="100"/>
          <a:sy n="50" d="100"/>
        </p:scale>
        <p:origin x="1914" y="4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>
        <p:scale>
          <a:sx n="75" d="100"/>
          <a:sy n="75" d="100"/>
        </p:scale>
        <p:origin x="-1470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t" anchorCtr="0" compatLnSpc="1">
            <a:prstTxWarp prst="textNoShape">
              <a:avLst/>
            </a:prstTxWarp>
          </a:bodyPr>
          <a:lstStyle>
            <a:lvl1pPr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539" y="0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t" anchorCtr="0" compatLnSpc="1">
            <a:prstTxWarp prst="textNoShape">
              <a:avLst/>
            </a:prstTxWarp>
          </a:bodyPr>
          <a:lstStyle>
            <a:lvl1pPr algn="r"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1735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b" anchorCtr="0" compatLnSpc="1">
            <a:prstTxWarp prst="textNoShape">
              <a:avLst/>
            </a:prstTxWarp>
          </a:bodyPr>
          <a:lstStyle>
            <a:lvl1pPr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539" y="9431735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b" anchorCtr="0" compatLnSpc="1">
            <a:prstTxWarp prst="textNoShape">
              <a:avLst/>
            </a:prstTxWarp>
          </a:bodyPr>
          <a:lstStyle>
            <a:lvl1pPr algn="r"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7162B5F-38A6-4651-97A7-F0A6BE5D24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381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t" anchorCtr="0" compatLnSpc="1">
            <a:prstTxWarp prst="textNoShape">
              <a:avLst/>
            </a:prstTxWarp>
          </a:bodyPr>
          <a:lstStyle>
            <a:lvl1pPr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539" y="0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t" anchorCtr="0" compatLnSpc="1">
            <a:prstTxWarp prst="textNoShape">
              <a:avLst/>
            </a:prstTxWarp>
          </a:bodyPr>
          <a:lstStyle>
            <a:lvl1pPr algn="r"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98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834" y="4717434"/>
            <a:ext cx="4986008" cy="446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735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b" anchorCtr="0" compatLnSpc="1">
            <a:prstTxWarp prst="textNoShape">
              <a:avLst/>
            </a:prstTxWarp>
          </a:bodyPr>
          <a:lstStyle>
            <a:lvl1pPr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539" y="9431735"/>
            <a:ext cx="2945136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45" tIns="45322" rIns="90645" bIns="45322" numCol="1" anchor="b" anchorCtr="0" compatLnSpc="1">
            <a:prstTxWarp prst="textNoShape">
              <a:avLst/>
            </a:prstTxWarp>
          </a:bodyPr>
          <a:lstStyle>
            <a:lvl1pPr algn="r" defTabSz="906056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2341B27-70F4-40A3-AF70-0DA9F84FC5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8545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4342" fontAlgn="auto">
              <a:spcBef>
                <a:spcPts val="0"/>
              </a:spcBef>
              <a:spcAft>
                <a:spcPts val="0"/>
              </a:spcAft>
              <a:defRPr/>
            </a:pPr>
            <a:fld id="{28A24B8F-86C5-D14B-822B-E9D807B8DE40}" type="slidenum">
              <a:rPr lang="x-none">
                <a:solidFill>
                  <a:prstClr val="black"/>
                </a:solidFill>
                <a:latin typeface="Calibri" panose="020F0502020204030204"/>
              </a:rPr>
              <a:pPr defTabSz="904342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x-non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963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3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769402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9987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62460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08021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75661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32326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560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48746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98226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426387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2491762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001935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36980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F4C1D-9715-4D23-9CA8-1DC2F4BB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02B99-E6A1-46F6-B44C-0802E24A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6FD4A-A4BF-47C1-B4C6-0309445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3F344D6-DA39-4B79-B60C-55F2C1511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58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C3416-03D9-4D41-8C59-1BB74016F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E1F022-50D8-49D7-90D3-298E226F2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444F12-36E0-4D6C-BFF4-3CEEBD19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2D0FDA-B9BA-4417-89CD-FC3A5F1B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A707DA-6B13-475F-BA44-F621CCCE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85521F0-DCF3-4171-8D81-080E9CE946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180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53C30-958D-4D3C-A71F-98B3FF57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3ADA8A-D2C4-4852-97F3-F74794E2D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694377-2B1D-4FD5-B995-CE32E853B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F842DB-0276-4D91-AD7F-928D16220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FDB2C6-0648-4E1C-9D35-9BAF5EC2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40D42E0-1EC1-498D-A8EF-DCAEC385C1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926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F48B7-5528-48F0-B307-73117D4D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F05F5F-889C-4664-8906-22407162D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EF646F-6490-481F-B0AB-0AF9DBB98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B82D77-C570-40DB-9D36-CA2F3313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79C0AF-594B-4CB9-B9A1-30BCA735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B572D9-E95E-431C-8078-31B838B1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910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7E915-9C3B-4E91-A2AD-A899C3DF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574154-352B-4A26-8148-DF08690A3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562654-3CB8-49D9-85C5-2A464547E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57BE77-3D06-4F34-9EFB-CBC40A09C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773437-21E7-4A55-A76B-494697C3A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D69F0CC-57E2-4413-AE7A-1FB94D2F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1F05C3C-6A08-41F1-9523-66A42AEF7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A3A543-0873-46BD-AB4D-3AC4BDC3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421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2897B1-7D0E-4160-AF68-A675C848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551A52-8719-4D47-B763-0FD65E1A3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F81D6F-E238-458E-A2CC-03A111F7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9E6BD7-A38A-44D5-923B-8EC2C972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82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5E3153-0BE2-41B2-8303-73B5656E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32CE0-5B17-42D6-BCC6-67965174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E77151-9D78-4F0C-9E12-6C7D3A12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48946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16A75-959B-4A84-A00B-792F6DFD6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774FB0-92F7-4219-BC1E-CB8B43938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F158B2-654A-4898-93AC-E00786EE6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0CC622-9D66-4CD5-BE2B-1E542DCA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208823-8C4F-48E5-9108-43759513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844DF5-18C4-45DD-A98D-8E717BC6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445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F2AD5E-5060-459A-A9F5-BC5D71F7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55D3E76-3370-4654-85B6-2B28DBCAE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B8F2FE-AF6C-42BC-AED1-C5AE2DDA3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09FBA0-D9AB-48E4-A696-61105E7E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D2E750-1C73-4821-950E-B2B27BA7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63AC32-A5F2-45D2-985C-B20DB88F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9781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82CAA-E146-45CD-9E62-745981BC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29C49E-E09C-4368-9F20-3C558ED27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F2ED1C-3FF2-4978-A85A-8CB70D05F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1251C4-7231-4571-A43C-2F8E037C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591B0D-E392-42FB-8786-10D92F12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962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606F1E-E304-4DD1-9723-D1D6DC109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75EF89-881D-4D6D-97AB-416E9F526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E75E54-6FEA-4F9D-8B2A-A2CBE337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9DF07A-4B03-4245-82FF-9EAD6372A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68EB73-D5B4-4F93-9A25-0E7CFF8DB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3080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901401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009130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065766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538276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286035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785515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934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54215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0291507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08764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891981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40599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323265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F4C1D-9715-4D23-9CA8-1DC2F4BB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02B99-E6A1-46F6-B44C-0802E24A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6FD4A-A4BF-47C1-B4C6-0309445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3F344D6-DA39-4B79-B60C-55F2C1511F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395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C3416-03D9-4D41-8C59-1BB74016F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E1F022-50D8-49D7-90D3-298E226F2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444F12-36E0-4D6C-BFF4-3CEEBD19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2D0FDA-B9BA-4417-89CD-FC3A5F1B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A707DA-6B13-475F-BA44-F621CCCE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85521F0-DCF3-4171-8D81-080E9CE94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023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53C30-958D-4D3C-A71F-98B3FF57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3ADA8A-D2C4-4852-97F3-F74794E2D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694377-2B1D-4FD5-B995-CE32E853B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F842DB-0276-4D91-AD7F-928D16220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FDB2C6-0648-4E1C-9D35-9BAF5EC2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40D42E0-1EC1-498D-A8EF-DCAEC385C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486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F48B7-5528-48F0-B307-73117D4D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F05F5F-889C-4664-8906-22407162D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EF646F-6490-481F-B0AB-0AF9DBB98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B82D77-C570-40DB-9D36-CA2F3313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79C0AF-594B-4CB9-B9A1-30BCA735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B572D9-E95E-431C-8078-31B838B1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633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7E915-9C3B-4E91-A2AD-A899C3DF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574154-352B-4A26-8148-DF08690A3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562654-3CB8-49D9-85C5-2A464547E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57BE77-3D06-4F34-9EFB-CBC40A09C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773437-21E7-4A55-A76B-494697C3A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D69F0CC-57E2-4413-AE7A-1FB94D2F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1F05C3C-6A08-41F1-9523-66A42AEF7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A3A543-0873-46BD-AB4D-3AC4BDC3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0825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2897B1-7D0E-4160-AF68-A675C848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551A52-8719-4D47-B763-0FD65E1A3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F81D6F-E238-458E-A2CC-03A111F7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9E6BD7-A38A-44D5-923B-8EC2C972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1991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5E3153-0BE2-41B2-8303-73B5656E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32CE0-5B17-42D6-BCC6-67965174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E77151-9D78-4F0C-9E12-6C7D3A12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9034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16A75-959B-4A84-A00B-792F6DFD6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774FB0-92F7-4219-BC1E-CB8B43938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F158B2-654A-4898-93AC-E00786EE6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0CC622-9D66-4CD5-BE2B-1E542DCA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208823-8C4F-48E5-9108-43759513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844DF5-18C4-45DD-A98D-8E717BC6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8809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F2AD5E-5060-459A-A9F5-BC5D71F7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55D3E76-3370-4654-85B6-2B28DBCAE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B8F2FE-AF6C-42BC-AED1-C5AE2DDA3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09FBA0-D9AB-48E4-A696-61105E7E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D2E750-1C73-4821-950E-B2B27BA7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63AC32-A5F2-45D2-985C-B20DB88F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4831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82CAA-E146-45CD-9E62-745981BC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29C49E-E09C-4368-9F20-3C558ED27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F2ED1C-3FF2-4978-A85A-8CB70D05F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1251C4-7231-4571-A43C-2F8E037C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591B0D-E392-42FB-8786-10D92F12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7502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606F1E-E304-4DD1-9723-D1D6DC109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75EF89-881D-4D6D-97AB-416E9F526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E75E54-6FEA-4F9D-8B2A-A2CBE337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9DF07A-4B03-4245-82FF-9EAD6372A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68EB73-D5B4-4F93-9A25-0E7CFF8DB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4049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07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7" descr="barra vertical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6" descr="barra lateral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0" y="0"/>
            <a:ext cx="4650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9396047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  <a:defRPr/>
            </a:pPr>
            <a:fld id="{DD9C0710-0CC4-41B5-A670-EC950F1DE6BA}" type="slidenum">
              <a:rPr lang="pt-BR" sz="923"/>
              <a:pPr algn="r">
                <a:spcBef>
                  <a:spcPct val="0"/>
                </a:spcBef>
                <a:buFontTx/>
                <a:buNone/>
                <a:defRPr/>
              </a:pPr>
              <a:t>‹nº›</a:t>
            </a:fld>
            <a:endParaRPr lang="pt-BR" sz="923"/>
          </a:p>
        </p:txBody>
      </p:sp>
      <p:sp>
        <p:nvSpPr>
          <p:cNvPr id="1029" name="Text Box 48"/>
          <p:cNvSpPr txBox="1">
            <a:spLocks noChangeArrowheads="1"/>
          </p:cNvSpPr>
          <p:nvPr/>
        </p:nvSpPr>
        <p:spPr bwMode="auto">
          <a:xfrm>
            <a:off x="5921374" y="6597650"/>
            <a:ext cx="1444626" cy="2343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pt-BR" sz="923" b="1"/>
              <a:t>LEAN WAY ACADEMY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7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Times New Roman" pitchFamily="18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7" descr="barra vertical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6" descr="barra later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A82F4527-43AC-4345-9D5B-108E2F3E13EE}" type="slidenum">
              <a:rPr lang="pt-BR" sz="1000">
                <a:solidFill>
                  <a:schemeClr val="tx1"/>
                </a:solidFill>
              </a:rPr>
              <a:pPr algn="r" eaLnBrk="1" hangingPunct="1">
                <a:defRPr/>
              </a:pPr>
              <a:t>‹nº›</a:t>
            </a:fld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1072" name="Text Box 48"/>
          <p:cNvSpPr txBox="1">
            <a:spLocks noChangeArrowheads="1"/>
          </p:cNvSpPr>
          <p:nvPr userDrawn="1"/>
        </p:nvSpPr>
        <p:spPr bwMode="auto">
          <a:xfrm>
            <a:off x="5850842" y="6597651"/>
            <a:ext cx="15151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000" b="1">
                <a:solidFill>
                  <a:schemeClr val="tx1"/>
                </a:solidFill>
              </a:rPr>
              <a:t>LEAN WAY Consulting</a:t>
            </a:r>
          </a:p>
        </p:txBody>
      </p:sp>
    </p:spTree>
    <p:extLst>
      <p:ext uri="{BB962C8B-B14F-4D97-AF65-F5344CB8AC3E}">
        <p14:creationId xmlns:p14="http://schemas.microsoft.com/office/powerpoint/2010/main" val="215802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F80E48D-936E-4921-BEAE-57FE7A8B9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916474-6690-4644-B786-766C6A99A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524579-3744-49C1-AEBF-9B83AF1D7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D42496-3BCA-42EB-9EE9-38F61C83A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DAF250-F3AD-4DA3-AC1D-C54FA9A35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73EE585-2D87-4EA5-AFF8-9623692893A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2" descr="logo_png_alta">
            <a:extLst>
              <a:ext uri="{FF2B5EF4-FFF2-40B4-BE49-F238E27FC236}">
                <a16:creationId xmlns:a16="http://schemas.microsoft.com/office/drawing/2014/main" id="{7DF1F2F6-4DCF-45A4-889E-6FC2A5BC55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63" y="87669"/>
            <a:ext cx="1519237" cy="37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2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7" descr="barra vertical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6" descr="barra later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A82F4527-43AC-4345-9D5B-108E2F3E13EE}" type="slidenum">
              <a:rPr lang="pt-BR" sz="1000">
                <a:solidFill>
                  <a:schemeClr val="tx1"/>
                </a:solidFill>
              </a:rPr>
              <a:pPr algn="r" eaLnBrk="1" hangingPunct="1">
                <a:defRPr/>
              </a:pPr>
              <a:t>‹nº›</a:t>
            </a:fld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1072" name="Text Box 48"/>
          <p:cNvSpPr txBox="1">
            <a:spLocks noChangeArrowheads="1"/>
          </p:cNvSpPr>
          <p:nvPr userDrawn="1"/>
        </p:nvSpPr>
        <p:spPr bwMode="auto">
          <a:xfrm>
            <a:off x="5850842" y="6597651"/>
            <a:ext cx="15151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000" b="1">
                <a:solidFill>
                  <a:schemeClr val="tx1"/>
                </a:solidFill>
              </a:rPr>
              <a:t>LEAN WAY Consulting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63CF66B-7E4E-4A8E-9E96-CEF2B88DAF3F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2" descr="logo_png_alta">
            <a:extLst>
              <a:ext uri="{FF2B5EF4-FFF2-40B4-BE49-F238E27FC236}">
                <a16:creationId xmlns:a16="http://schemas.microsoft.com/office/drawing/2014/main" id="{AB5E15A6-9BBC-41B6-9AF8-B3D6CED3F6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63" y="87669"/>
            <a:ext cx="1519237" cy="37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5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F80E48D-936E-4921-BEAE-57FE7A8B9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916474-6690-4644-B786-766C6A99A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524579-3744-49C1-AEBF-9B83AF1D7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01E09-C98E-4B56-81B8-E18CD5CEFAB5}" type="datetimeFigureOut">
              <a:rPr lang="pt-BR" smtClean="0"/>
              <a:t>25/03/2021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D42496-3BCA-42EB-9EE9-38F61C83A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DAF250-F3AD-4DA3-AC1D-C54FA9A35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73EE585-2D87-4EA5-AFF8-9623692893A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2" descr="logo_png_alta">
            <a:extLst>
              <a:ext uri="{FF2B5EF4-FFF2-40B4-BE49-F238E27FC236}">
                <a16:creationId xmlns:a16="http://schemas.microsoft.com/office/drawing/2014/main" id="{7DF1F2F6-4DCF-45A4-889E-6FC2A5BC55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72763" y="87669"/>
            <a:ext cx="1519237" cy="37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53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8.jpe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42" Type="http://schemas.openxmlformats.org/officeDocument/2006/relationships/image" Target="../media/image51.png"/><Relationship Id="rId47" Type="http://schemas.openxmlformats.org/officeDocument/2006/relationships/image" Target="../media/image56.png"/><Relationship Id="rId50" Type="http://schemas.openxmlformats.org/officeDocument/2006/relationships/image" Target="../media/image59.jpeg"/><Relationship Id="rId55" Type="http://schemas.openxmlformats.org/officeDocument/2006/relationships/image" Target="../media/image64.png"/><Relationship Id="rId7" Type="http://schemas.openxmlformats.org/officeDocument/2006/relationships/hyperlink" Target="http://www.moura.com.br/site_pt/index.php" TargetMode="External"/><Relationship Id="rId2" Type="http://schemas.openxmlformats.org/officeDocument/2006/relationships/image" Target="../media/image12.png"/><Relationship Id="rId16" Type="http://schemas.openxmlformats.org/officeDocument/2006/relationships/image" Target="../media/image25.jpeg"/><Relationship Id="rId29" Type="http://schemas.openxmlformats.org/officeDocument/2006/relationships/image" Target="../media/image38.jpeg"/><Relationship Id="rId11" Type="http://schemas.openxmlformats.org/officeDocument/2006/relationships/image" Target="../media/image20.jpeg"/><Relationship Id="rId24" Type="http://schemas.openxmlformats.org/officeDocument/2006/relationships/image" Target="../media/image33.png"/><Relationship Id="rId32" Type="http://schemas.openxmlformats.org/officeDocument/2006/relationships/image" Target="../media/image41.jpeg"/><Relationship Id="rId37" Type="http://schemas.openxmlformats.org/officeDocument/2006/relationships/image" Target="../media/image46.jpeg"/><Relationship Id="rId40" Type="http://schemas.openxmlformats.org/officeDocument/2006/relationships/image" Target="../media/image49.png"/><Relationship Id="rId45" Type="http://schemas.openxmlformats.org/officeDocument/2006/relationships/image" Target="../media/image54.jpeg"/><Relationship Id="rId53" Type="http://schemas.openxmlformats.org/officeDocument/2006/relationships/image" Target="../media/image62.png"/><Relationship Id="rId5" Type="http://schemas.openxmlformats.org/officeDocument/2006/relationships/image" Target="../media/image15.jpeg"/><Relationship Id="rId10" Type="http://schemas.openxmlformats.org/officeDocument/2006/relationships/image" Target="../media/image19.jpeg"/><Relationship Id="rId19" Type="http://schemas.openxmlformats.org/officeDocument/2006/relationships/image" Target="../media/image28.jpeg"/><Relationship Id="rId31" Type="http://schemas.openxmlformats.org/officeDocument/2006/relationships/image" Target="../media/image40.png"/><Relationship Id="rId44" Type="http://schemas.openxmlformats.org/officeDocument/2006/relationships/image" Target="../media/image53.png"/><Relationship Id="rId52" Type="http://schemas.openxmlformats.org/officeDocument/2006/relationships/image" Target="../media/image61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jpeg"/><Relationship Id="rId27" Type="http://schemas.openxmlformats.org/officeDocument/2006/relationships/image" Target="../media/image36.jpeg"/><Relationship Id="rId30" Type="http://schemas.openxmlformats.org/officeDocument/2006/relationships/image" Target="../media/image39.jpeg"/><Relationship Id="rId35" Type="http://schemas.openxmlformats.org/officeDocument/2006/relationships/image" Target="../media/image44.jpeg"/><Relationship Id="rId43" Type="http://schemas.openxmlformats.org/officeDocument/2006/relationships/image" Target="../media/image52.jpeg"/><Relationship Id="rId48" Type="http://schemas.openxmlformats.org/officeDocument/2006/relationships/image" Target="../media/image57.jpeg"/><Relationship Id="rId8" Type="http://schemas.openxmlformats.org/officeDocument/2006/relationships/image" Target="../media/image17.png"/><Relationship Id="rId51" Type="http://schemas.openxmlformats.org/officeDocument/2006/relationships/image" Target="../media/image60.png"/><Relationship Id="rId3" Type="http://schemas.openxmlformats.org/officeDocument/2006/relationships/image" Target="../media/image13.jpeg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5" Type="http://schemas.openxmlformats.org/officeDocument/2006/relationships/image" Target="../media/image34.jpeg"/><Relationship Id="rId33" Type="http://schemas.openxmlformats.org/officeDocument/2006/relationships/image" Target="../media/image42.png"/><Relationship Id="rId38" Type="http://schemas.openxmlformats.org/officeDocument/2006/relationships/image" Target="../media/image47.png"/><Relationship Id="rId46" Type="http://schemas.openxmlformats.org/officeDocument/2006/relationships/image" Target="../media/image55.png"/><Relationship Id="rId20" Type="http://schemas.openxmlformats.org/officeDocument/2006/relationships/image" Target="../media/image29.png"/><Relationship Id="rId41" Type="http://schemas.openxmlformats.org/officeDocument/2006/relationships/image" Target="../media/image50.png"/><Relationship Id="rId54" Type="http://schemas.openxmlformats.org/officeDocument/2006/relationships/image" Target="../media/image63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6.emf"/><Relationship Id="rId15" Type="http://schemas.openxmlformats.org/officeDocument/2006/relationships/image" Target="../media/image24.jpe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36" Type="http://schemas.openxmlformats.org/officeDocument/2006/relationships/image" Target="../media/image45.jpeg"/><Relationship Id="rId49" Type="http://schemas.openxmlformats.org/officeDocument/2006/relationships/image" Target="../media/image5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png"/><Relationship Id="rId7" Type="http://schemas.openxmlformats.org/officeDocument/2006/relationships/image" Target="../media/image102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310B4CE8-00E6-40BF-9019-F4D49C5E25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2" descr="C:\Dados Alexandre\Documents\Alexandre Sandes\Projetos\Gerdau IRM Utilidades 2013\Workshop IRM\logo.png">
            <a:extLst>
              <a:ext uri="{FF2B5EF4-FFF2-40B4-BE49-F238E27FC236}">
                <a16:creationId xmlns:a16="http://schemas.microsoft.com/office/drawing/2014/main" id="{D668AFEF-CBA9-405B-AF45-419FA7D33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9138" y="86508"/>
            <a:ext cx="3246664" cy="79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33F417E-3E98-48C1-8C9C-25E698E76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B2380E8-1570-406A-BB3E-6D8AE54896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2444" y="4315326"/>
            <a:ext cx="1546024" cy="2498118"/>
          </a:xfrm>
          <a:prstGeom prst="rect">
            <a:avLst/>
          </a:prstGeom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82DCB9C4-2491-4E1B-B3E4-E57DA422A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" y="1981350"/>
            <a:ext cx="12192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ts val="0"/>
              </a:spcBef>
              <a:buNone/>
            </a:pPr>
            <a:r>
              <a:rPr lang="pt-BR" sz="4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MIERUKA (</a:t>
            </a:r>
            <a:r>
              <a:rPr lang="ja-JP" altLang="pt-BR" sz="4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見える化</a:t>
            </a:r>
            <a:r>
              <a:rPr lang="pt-BR" sz="4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 eaLnBrk="0" hangingPunct="0">
              <a:spcBef>
                <a:spcPts val="0"/>
              </a:spcBef>
              <a:buNone/>
            </a:pPr>
            <a:r>
              <a:rPr lang="pt-BR" sz="4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5 Elementos da Comunicação LEAN Eficaz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Bef>
                <a:spcPts val="0"/>
              </a:spcBef>
              <a:buNone/>
            </a:pPr>
            <a:endParaRPr lang="pt-BR" sz="12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Bef>
                <a:spcPts val="0"/>
              </a:spcBef>
              <a:buNone/>
            </a:pPr>
            <a:endParaRPr lang="pt-BR" sz="12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Bef>
                <a:spcPts val="0"/>
              </a:spcBef>
              <a:buNone/>
            </a:pPr>
            <a:r>
              <a:rPr lang="pt-BR" sz="2800" b="1" dirty="0">
                <a:solidFill>
                  <a:schemeClr val="bg1"/>
                </a:solidFill>
                <a:cs typeface="Arial" panose="020B0604020202020204" pitchFamily="34" charset="0"/>
              </a:rPr>
              <a:t>25</a:t>
            </a:r>
            <a:r>
              <a:rPr lang="pt-BR" sz="2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MAR 2021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EFFB3860-6D8F-4C47-BC6E-F67B00D4C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79228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buNone/>
            </a:pPr>
            <a:r>
              <a:rPr lang="pt-BR" sz="2800" b="1" dirty="0">
                <a:solidFill>
                  <a:schemeClr val="bg1"/>
                </a:solidFill>
              </a:rPr>
              <a:t>Paulo GHINATO, Ph.D.</a:t>
            </a:r>
          </a:p>
          <a:p>
            <a:pPr algn="ctr" eaLnBrk="0" hangingPunct="0">
              <a:spcBef>
                <a:spcPts val="0"/>
              </a:spcBef>
              <a:buNone/>
            </a:pPr>
            <a:r>
              <a:rPr lang="pt-BR" sz="2800" b="1" dirty="0">
                <a:solidFill>
                  <a:schemeClr val="bg1"/>
                </a:solidFill>
              </a:rPr>
              <a:t>CEO – Lean Way Consulting</a:t>
            </a:r>
          </a:p>
          <a:p>
            <a:pPr algn="ctr" eaLnBrk="0" hangingPunct="0">
              <a:spcBef>
                <a:spcPts val="0"/>
              </a:spcBef>
              <a:buNone/>
            </a:pPr>
            <a:r>
              <a:rPr lang="pt-BR" sz="2800" b="1" dirty="0" err="1">
                <a:solidFill>
                  <a:schemeClr val="bg1"/>
                </a:solidFill>
              </a:rPr>
              <a:t>Senior</a:t>
            </a:r>
            <a:r>
              <a:rPr lang="pt-BR" sz="2800" b="1" dirty="0">
                <a:solidFill>
                  <a:schemeClr val="bg1"/>
                </a:solidFill>
              </a:rPr>
              <a:t> </a:t>
            </a:r>
            <a:r>
              <a:rPr lang="pt-BR" sz="2800" b="1" dirty="0" err="1">
                <a:solidFill>
                  <a:schemeClr val="bg1"/>
                </a:solidFill>
              </a:rPr>
              <a:t>Consultant</a:t>
            </a:r>
            <a:r>
              <a:rPr lang="pt-BR" sz="2800" b="1" dirty="0">
                <a:solidFill>
                  <a:schemeClr val="bg1"/>
                </a:solidFill>
              </a:rPr>
              <a:t> – Hirayama Consulting</a:t>
            </a:r>
          </a:p>
        </p:txBody>
      </p:sp>
      <p:pic>
        <p:nvPicPr>
          <p:cNvPr id="20" name="Picture 2" descr="C:\Dados Alexandre\Documents\Alexandre Sandes\Projetos\Gerdau IRM Utilidades 2013\Workshop IRM\logo.png">
            <a:extLst>
              <a:ext uri="{FF2B5EF4-FFF2-40B4-BE49-F238E27FC236}">
                <a16:creationId xmlns:a16="http://schemas.microsoft.com/office/drawing/2014/main" id="{E9463A6F-85AA-4BC2-AB21-558DE815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138" y="86508"/>
            <a:ext cx="3246664" cy="79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2">
            <a:extLst>
              <a:ext uri="{FF2B5EF4-FFF2-40B4-BE49-F238E27FC236}">
                <a16:creationId xmlns:a16="http://schemas.microsoft.com/office/drawing/2014/main" id="{4EEC1F77-3C8D-48AC-8C1F-DAA0CF53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60" y="956446"/>
            <a:ext cx="121963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err="1">
                <a:solidFill>
                  <a:schemeClr val="bg1"/>
                </a:solidFill>
              </a:rPr>
              <a:t>Thursday</a:t>
            </a:r>
            <a:r>
              <a:rPr lang="pt-BR" sz="4000" b="1" dirty="0">
                <a:solidFill>
                  <a:schemeClr val="bg1"/>
                </a:solidFill>
              </a:rPr>
              <a:t> Evening Live Talk </a:t>
            </a:r>
            <a:r>
              <a:rPr lang="pt-BR" sz="4000" b="1" dirty="0" err="1">
                <a:solidFill>
                  <a:schemeClr val="bg1"/>
                </a:solidFill>
              </a:rPr>
              <a:t>on</a:t>
            </a:r>
            <a:r>
              <a:rPr lang="pt-BR" sz="4000" b="1" dirty="0">
                <a:solidFill>
                  <a:schemeClr val="bg1"/>
                </a:solidFill>
              </a:rPr>
              <a:t> LEAN</a:t>
            </a:r>
          </a:p>
        </p:txBody>
      </p:sp>
    </p:spTree>
    <p:extLst>
      <p:ext uri="{BB962C8B-B14F-4D97-AF65-F5344CB8AC3E}">
        <p14:creationId xmlns:p14="http://schemas.microsoft.com/office/powerpoint/2010/main" val="154689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896F98F-70F9-48AA-A78A-703269E7EA9C}"/>
              </a:ext>
            </a:extLst>
          </p:cNvPr>
          <p:cNvSpPr/>
          <p:nvPr/>
        </p:nvSpPr>
        <p:spPr>
          <a:xfrm>
            <a:off x="0" y="3148348"/>
            <a:ext cx="12192000" cy="25285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00025" marR="0" lvl="0" indent="-2000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Publicou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livro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e dezenas de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artigos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sobre Gestão de Operações e Lean.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Atuação na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Academia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, em Programas de Especialização, Mestrado e Doutorado, tendo pesquisado, lecionado e orientado Mestrandos nas Universidades Federais do Rio Grande do Sul e de Pernambuco.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Atualmente é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Professor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Convidado dos Programas de Pós-Graduação em Engenharia de Produção &amp; Industrial em Universidades em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SP, MG, ES, RS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SC, PE, MA e Uruguai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Ghinato iniciou sua Jornada Lean há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28 anos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, quatro dos quais passados no Japão, para onde retorna anualmente, conduzindo as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Missões Técnicas ao Japão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. Sua experiência com Lean System inclui mais de 15.000 horas de atividades de kaizen em diversas plantas industriais e operações de serviços no Brasil e Exterior.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62E7AC3D-6F80-4A6E-99D3-7B2DA5CAD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6175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Ghinato - Lean Way Consulting / Hirayama Consulting</a:t>
            </a:r>
          </a:p>
        </p:txBody>
      </p:sp>
      <p:pic>
        <p:nvPicPr>
          <p:cNvPr id="4" name="Imagem 3" descr="Homem sentado em frente a teclado de computador&#10;&#10;Descrição gerada automaticamente">
            <a:extLst>
              <a:ext uri="{FF2B5EF4-FFF2-40B4-BE49-F238E27FC236}">
                <a16:creationId xmlns:a16="http://schemas.microsoft.com/office/drawing/2014/main" id="{2AB00244-4B5E-4976-B2B8-2ED9ADEB0C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31" y="784660"/>
            <a:ext cx="1845569" cy="222265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9C23AE4-8280-48B6-B24E-ED78B7F69A16}"/>
              </a:ext>
            </a:extLst>
          </p:cNvPr>
          <p:cNvSpPr/>
          <p:nvPr/>
        </p:nvSpPr>
        <p:spPr>
          <a:xfrm>
            <a:off x="1943100" y="739057"/>
            <a:ext cx="9918700" cy="1946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Paulo Ghinato é o Fundador e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CEO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da Lean Way Consulting e </a:t>
            </a:r>
            <a:r>
              <a:rPr kumimoji="0" lang="pt-BR" alt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Senior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Consultant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da Hirayama Consulting – Japão.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Ghinato é Ph.D. em Engenharia de Sistemas de Manufatura pela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Kobe </a:t>
            </a:r>
            <a:r>
              <a:rPr kumimoji="0" lang="pt-BR" alt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University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, Japão.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Mestre em Engenharia de Produção e Engenheiro Metalúrgico pela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UFRGS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Mais de </a:t>
            </a:r>
            <a:r>
              <a: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35 anos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Calibri" panose="020F0502020204030204" pitchFamily="34" charset="0"/>
                <a:cs typeface="Arial" panose="020B0604020202020204" pitchFamily="34" charset="0"/>
              </a:rPr>
              <a:t> de experiência profissional como engenheiro, especialista, professor universitário, palestrante, executivo, mentor e consultor.</a:t>
            </a:r>
          </a:p>
        </p:txBody>
      </p:sp>
    </p:spTree>
    <p:extLst>
      <p:ext uri="{BB962C8B-B14F-4D97-AF65-F5344CB8AC3E}">
        <p14:creationId xmlns:p14="http://schemas.microsoft.com/office/powerpoint/2010/main" val="2129560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5">
            <a:extLst>
              <a:ext uri="{FF2B5EF4-FFF2-40B4-BE49-F238E27FC236}">
                <a16:creationId xmlns:a16="http://schemas.microsoft.com/office/drawing/2014/main" id="{99475AFF-39B3-4AA6-9E95-377B86261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" y="-4558"/>
            <a:ext cx="12177249" cy="46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Quem conhece, 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CONFIA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41B936-CF80-4052-B4BE-3C57C9CE89FD}"/>
              </a:ext>
            </a:extLst>
          </p:cNvPr>
          <p:cNvSpPr txBox="1"/>
          <p:nvPr/>
        </p:nvSpPr>
        <p:spPr bwMode="auto">
          <a:xfrm>
            <a:off x="0" y="5715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Em Quase 20 Anos: &gt; 300 Projetos; 100 Clientes; 14 Países</a:t>
            </a:r>
          </a:p>
        </p:txBody>
      </p: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D5CAC0D7-D6F7-4FB6-A8D9-26912D13F7B3}"/>
              </a:ext>
            </a:extLst>
          </p:cNvPr>
          <p:cNvGrpSpPr/>
          <p:nvPr/>
        </p:nvGrpSpPr>
        <p:grpSpPr>
          <a:xfrm>
            <a:off x="79048" y="1104900"/>
            <a:ext cx="11994342" cy="5638800"/>
            <a:chOff x="79048" y="1104900"/>
            <a:chExt cx="11994342" cy="5638800"/>
          </a:xfrm>
        </p:grpSpPr>
        <p:pic>
          <p:nvPicPr>
            <p:cNvPr id="5" name="Picture 87">
              <a:extLst>
                <a:ext uri="{FF2B5EF4-FFF2-40B4-BE49-F238E27FC236}">
                  <a16:creationId xmlns:a16="http://schemas.microsoft.com/office/drawing/2014/main" id="{54EFF64B-90D8-4E30-9294-C86D140DC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83" y="4445520"/>
              <a:ext cx="1568465" cy="60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9">
              <a:extLst>
                <a:ext uri="{FF2B5EF4-FFF2-40B4-BE49-F238E27FC236}">
                  <a16:creationId xmlns:a16="http://schemas.microsoft.com/office/drawing/2014/main" id="{C74C1CE9-0D22-4EC6-B135-BBF1F4F93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6155" y="2938923"/>
              <a:ext cx="2547235" cy="24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2">
              <a:extLst>
                <a:ext uri="{FF2B5EF4-FFF2-40B4-BE49-F238E27FC236}">
                  <a16:creationId xmlns:a16="http://schemas.microsoft.com/office/drawing/2014/main" id="{CE11AA22-1235-4786-9E70-3BAA11F27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1452" y="6172371"/>
              <a:ext cx="1108551" cy="571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7" descr="logo Diaco SA">
              <a:extLst>
                <a:ext uri="{FF2B5EF4-FFF2-40B4-BE49-F238E27FC236}">
                  <a16:creationId xmlns:a16="http://schemas.microsoft.com/office/drawing/2014/main" id="{97FA54B5-6CBE-4AAC-BC42-ECF0C1C6B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6304" y="4577374"/>
              <a:ext cx="1654428" cy="414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5">
              <a:extLst>
                <a:ext uri="{FF2B5EF4-FFF2-40B4-BE49-F238E27FC236}">
                  <a16:creationId xmlns:a16="http://schemas.microsoft.com/office/drawing/2014/main" id="{2427D5CD-3794-47E9-954D-65CCC7EA83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6357" y="2885641"/>
              <a:ext cx="1609953" cy="269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6" descr="Acumuladores Moura">
              <a:hlinkClick r:id="rId7"/>
              <a:extLst>
                <a:ext uri="{FF2B5EF4-FFF2-40B4-BE49-F238E27FC236}">
                  <a16:creationId xmlns:a16="http://schemas.microsoft.com/office/drawing/2014/main" id="{1489CE59-AA76-45BD-B9BD-2596318E7D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3552" y="2780928"/>
              <a:ext cx="907944" cy="380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2" descr="home_logo">
              <a:extLst>
                <a:ext uri="{FF2B5EF4-FFF2-40B4-BE49-F238E27FC236}">
                  <a16:creationId xmlns:a16="http://schemas.microsoft.com/office/drawing/2014/main" id="{CA52023E-34B0-4344-9A47-4E29AA906F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343" t="11304" r="2802" b="12230"/>
            <a:stretch>
              <a:fillRect/>
            </a:stretch>
          </p:blipFill>
          <p:spPr bwMode="auto">
            <a:xfrm>
              <a:off x="3579725" y="5331655"/>
              <a:ext cx="1696131" cy="460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Blount Logo">
              <a:extLst>
                <a:ext uri="{FF2B5EF4-FFF2-40B4-BE49-F238E27FC236}">
                  <a16:creationId xmlns:a16="http://schemas.microsoft.com/office/drawing/2014/main" id="{CEAAF901-CBAE-4E91-B3A7-419756938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702" y="6288604"/>
              <a:ext cx="1238260" cy="305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7">
              <a:extLst>
                <a:ext uri="{FF2B5EF4-FFF2-40B4-BE49-F238E27FC236}">
                  <a16:creationId xmlns:a16="http://schemas.microsoft.com/office/drawing/2014/main" id="{E948D06E-5D36-4494-BE5A-E56212C4E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841" y="4441141"/>
              <a:ext cx="1014949" cy="64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0">
              <a:extLst>
                <a:ext uri="{FF2B5EF4-FFF2-40B4-BE49-F238E27FC236}">
                  <a16:creationId xmlns:a16="http://schemas.microsoft.com/office/drawing/2014/main" id="{25581943-A0F8-4BEE-96A9-25D4C50CA6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30685" y="5321430"/>
              <a:ext cx="1714368" cy="509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2" descr="Pirelli2">
              <a:extLst>
                <a:ext uri="{FF2B5EF4-FFF2-40B4-BE49-F238E27FC236}">
                  <a16:creationId xmlns:a16="http://schemas.microsoft.com/office/drawing/2014/main" id="{33CE9E1D-F00C-49A5-B942-14ACE34B0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34" y="1205146"/>
              <a:ext cx="1712007" cy="33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73" descr="White Martins">
              <a:extLst>
                <a:ext uri="{FF2B5EF4-FFF2-40B4-BE49-F238E27FC236}">
                  <a16:creationId xmlns:a16="http://schemas.microsoft.com/office/drawing/2014/main" id="{99144F5B-71A3-4650-97B4-F8E1E66CA4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7" y="2067213"/>
              <a:ext cx="2144806" cy="326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77">
              <a:extLst>
                <a:ext uri="{FF2B5EF4-FFF2-40B4-BE49-F238E27FC236}">
                  <a16:creationId xmlns:a16="http://schemas.microsoft.com/office/drawing/2014/main" id="{5DD15237-9BA8-484F-945F-DD508C709F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064" y="5297570"/>
              <a:ext cx="1418508" cy="530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m 77">
              <a:extLst>
                <a:ext uri="{FF2B5EF4-FFF2-40B4-BE49-F238E27FC236}">
                  <a16:creationId xmlns:a16="http://schemas.microsoft.com/office/drawing/2014/main" id="{97E6A344-F70F-47F6-B8D1-A226ADFB9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1486" y="5341882"/>
              <a:ext cx="1422561" cy="449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93">
              <a:extLst>
                <a:ext uri="{FF2B5EF4-FFF2-40B4-BE49-F238E27FC236}">
                  <a16:creationId xmlns:a16="http://schemas.microsoft.com/office/drawing/2014/main" id="{97D8CF88-5E63-44DB-AC0D-82559A5404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722" y="6185095"/>
              <a:ext cx="1436968" cy="499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66">
              <a:extLst>
                <a:ext uri="{FF2B5EF4-FFF2-40B4-BE49-F238E27FC236}">
                  <a16:creationId xmlns:a16="http://schemas.microsoft.com/office/drawing/2014/main" id="{78EB961D-A9DD-4E4D-962B-BEEA05DFD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8785" y="3769363"/>
              <a:ext cx="1513750" cy="242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gem 3">
              <a:extLst>
                <a:ext uri="{FF2B5EF4-FFF2-40B4-BE49-F238E27FC236}">
                  <a16:creationId xmlns:a16="http://schemas.microsoft.com/office/drawing/2014/main" id="{61E8AAF6-0BEA-4A35-867C-26CD2E7CE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642" y="4476012"/>
              <a:ext cx="1640106" cy="553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39">
              <a:extLst>
                <a:ext uri="{FF2B5EF4-FFF2-40B4-BE49-F238E27FC236}">
                  <a16:creationId xmlns:a16="http://schemas.microsoft.com/office/drawing/2014/main" id="{C58CA55B-51BF-4E71-8009-605D18829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3882" y="6155235"/>
              <a:ext cx="1233958" cy="56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91">
              <a:extLst>
                <a:ext uri="{FF2B5EF4-FFF2-40B4-BE49-F238E27FC236}">
                  <a16:creationId xmlns:a16="http://schemas.microsoft.com/office/drawing/2014/main" id="{3A965E26-3F6E-4C98-8A97-4DDFDD0D4B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51" y="4547953"/>
              <a:ext cx="1829282" cy="332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m 76">
              <a:extLst>
                <a:ext uri="{FF2B5EF4-FFF2-40B4-BE49-F238E27FC236}">
                  <a16:creationId xmlns:a16="http://schemas.microsoft.com/office/drawing/2014/main" id="{EDA2906A-0183-4CBF-B09E-4E0173B37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0651" y="4514566"/>
              <a:ext cx="1093992" cy="535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81">
              <a:extLst>
                <a:ext uri="{FF2B5EF4-FFF2-40B4-BE49-F238E27FC236}">
                  <a16:creationId xmlns:a16="http://schemas.microsoft.com/office/drawing/2014/main" id="{59928655-08DF-4B9C-BAEC-9C92A25EC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7870" y="3732049"/>
              <a:ext cx="1116569" cy="30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83">
              <a:extLst>
                <a:ext uri="{FF2B5EF4-FFF2-40B4-BE49-F238E27FC236}">
                  <a16:creationId xmlns:a16="http://schemas.microsoft.com/office/drawing/2014/main" id="{DB6349BE-4916-4294-8CCE-B7D65F148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0997" y="3536951"/>
              <a:ext cx="911897" cy="679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88">
              <a:extLst>
                <a:ext uri="{FF2B5EF4-FFF2-40B4-BE49-F238E27FC236}">
                  <a16:creationId xmlns:a16="http://schemas.microsoft.com/office/drawing/2014/main" id="{661BEEA2-C883-4C8E-98D3-D37120857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0045" y="3664866"/>
              <a:ext cx="1112515" cy="501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26">
              <a:extLst>
                <a:ext uri="{FF2B5EF4-FFF2-40B4-BE49-F238E27FC236}">
                  <a16:creationId xmlns:a16="http://schemas.microsoft.com/office/drawing/2014/main" id="{210D8209-6F54-4CDB-91C4-D08F2681EB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40" t="-8" r="15170" b="9641"/>
            <a:stretch>
              <a:fillRect/>
            </a:stretch>
          </p:blipFill>
          <p:spPr bwMode="auto">
            <a:xfrm>
              <a:off x="9738775" y="3614182"/>
              <a:ext cx="958506" cy="55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9">
              <a:extLst>
                <a:ext uri="{FF2B5EF4-FFF2-40B4-BE49-F238E27FC236}">
                  <a16:creationId xmlns:a16="http://schemas.microsoft.com/office/drawing/2014/main" id="{26EBC1B8-8CA7-4DF5-94C7-0FCE8DA91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4318" y="1104900"/>
              <a:ext cx="746484" cy="567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74" descr="Kenner">
              <a:extLst>
                <a:ext uri="{FF2B5EF4-FFF2-40B4-BE49-F238E27FC236}">
                  <a16:creationId xmlns:a16="http://schemas.microsoft.com/office/drawing/2014/main" id="{900B6A99-4007-4D19-9C2C-8265A4ED8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378" y="3729628"/>
              <a:ext cx="1665733" cy="354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Imagem 76">
              <a:extLst>
                <a:ext uri="{FF2B5EF4-FFF2-40B4-BE49-F238E27FC236}">
                  <a16:creationId xmlns:a16="http://schemas.microsoft.com/office/drawing/2014/main" id="{1F534CDE-B8EF-4820-B1A4-C5C85FFD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536" y="3590323"/>
              <a:ext cx="1112515" cy="523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33" descr="The_Brink_s_Company_logo_47ae254dcac87">
              <a:extLst>
                <a:ext uri="{FF2B5EF4-FFF2-40B4-BE49-F238E27FC236}">
                  <a16:creationId xmlns:a16="http://schemas.microsoft.com/office/drawing/2014/main" id="{ADEE033E-3F1C-41B9-9690-F8D5035AE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5465" y="2067519"/>
              <a:ext cx="1419668" cy="260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Imagem 78">
              <a:extLst>
                <a:ext uri="{FF2B5EF4-FFF2-40B4-BE49-F238E27FC236}">
                  <a16:creationId xmlns:a16="http://schemas.microsoft.com/office/drawing/2014/main" id="{6F76479E-70A3-440F-A32C-7A752659A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48" y="2799469"/>
              <a:ext cx="1859992" cy="366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1A515D12-7F11-4C2D-8960-6885534981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8059" y="1255396"/>
              <a:ext cx="1718602" cy="35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90">
              <a:extLst>
                <a:ext uri="{FF2B5EF4-FFF2-40B4-BE49-F238E27FC236}">
                  <a16:creationId xmlns:a16="http://schemas.microsoft.com/office/drawing/2014/main" id="{964E5B7B-8163-4B04-A1E4-5615661E50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2938" y="4540537"/>
              <a:ext cx="1612499" cy="435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/>
                      </a:gs>
                      <a:gs pos="50000">
                        <a:srgbClr val="B2B2B2"/>
                      </a:gs>
                      <a:gs pos="100000">
                        <a:srgbClr val="FF0000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pic>
        <p:pic>
          <p:nvPicPr>
            <p:cNvPr id="36" name="Picture 88">
              <a:extLst>
                <a:ext uri="{FF2B5EF4-FFF2-40B4-BE49-F238E27FC236}">
                  <a16:creationId xmlns:a16="http://schemas.microsoft.com/office/drawing/2014/main" id="{217244D7-38A4-46B5-BC43-F26BF493D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7862" y="6185095"/>
              <a:ext cx="551047" cy="506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27">
              <a:extLst>
                <a:ext uri="{FF2B5EF4-FFF2-40B4-BE49-F238E27FC236}">
                  <a16:creationId xmlns:a16="http://schemas.microsoft.com/office/drawing/2014/main" id="{EC488DD6-9D21-483B-9613-D985E21BB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596" y="3738866"/>
              <a:ext cx="1959816" cy="332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Imagem 97">
              <a:extLst>
                <a:ext uri="{FF2B5EF4-FFF2-40B4-BE49-F238E27FC236}">
                  <a16:creationId xmlns:a16="http://schemas.microsoft.com/office/drawing/2014/main" id="{D7463E92-5DC5-4544-9350-2A7E7CC7D9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981"/>
            <a:stretch>
              <a:fillRect/>
            </a:stretch>
          </p:blipFill>
          <p:spPr bwMode="auto">
            <a:xfrm>
              <a:off x="9048877" y="6204079"/>
              <a:ext cx="1343721" cy="475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2" descr="Resultado de imagem para mantiqueira alimentos">
              <a:extLst>
                <a:ext uri="{FF2B5EF4-FFF2-40B4-BE49-F238E27FC236}">
                  <a16:creationId xmlns:a16="http://schemas.microsoft.com/office/drawing/2014/main" id="{81AA4307-0A72-440B-A798-F681A5787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4806" y="6083861"/>
              <a:ext cx="647922" cy="60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Imagem 52">
              <a:extLst>
                <a:ext uri="{FF2B5EF4-FFF2-40B4-BE49-F238E27FC236}">
                  <a16:creationId xmlns:a16="http://schemas.microsoft.com/office/drawing/2014/main" id="{7E8C8BCF-792C-4EA3-B6C8-90CE1E69A9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0584" y="2819893"/>
              <a:ext cx="1513750" cy="489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id="{5025E7A2-50B1-4E99-8F22-E2BDABD30D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035" y="6155235"/>
              <a:ext cx="786332" cy="530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Imagen 4">
              <a:extLst>
                <a:ext uri="{FF2B5EF4-FFF2-40B4-BE49-F238E27FC236}">
                  <a16:creationId xmlns:a16="http://schemas.microsoft.com/office/drawing/2014/main" id="{3356665D-7572-483E-B3EF-AF9D10BCA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9434" y="5358925"/>
              <a:ext cx="1797451" cy="54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Imagem 11">
              <a:extLst>
                <a:ext uri="{FF2B5EF4-FFF2-40B4-BE49-F238E27FC236}">
                  <a16:creationId xmlns:a16="http://schemas.microsoft.com/office/drawing/2014/main" id="{B0FD9610-134B-4478-96C6-C46A3A5B5A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7571" y="1186459"/>
              <a:ext cx="1103016" cy="437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Imagem 4">
              <a:extLst>
                <a:ext uri="{FF2B5EF4-FFF2-40B4-BE49-F238E27FC236}">
                  <a16:creationId xmlns:a16="http://schemas.microsoft.com/office/drawing/2014/main" id="{2370C34A-9D0D-4226-A4B4-3ECE5A735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62" t="12445" r="9673" b="13885"/>
            <a:stretch>
              <a:fillRect/>
            </a:stretch>
          </p:blipFill>
          <p:spPr bwMode="auto">
            <a:xfrm>
              <a:off x="5427837" y="5358925"/>
              <a:ext cx="2164240" cy="453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55" descr="Resultado de imagem para brasmetal">
              <a:extLst>
                <a:ext uri="{FF2B5EF4-FFF2-40B4-BE49-F238E27FC236}">
                  <a16:creationId xmlns:a16="http://schemas.microsoft.com/office/drawing/2014/main" id="{28F387B7-6956-4DFE-9314-C90F03871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269" y="2825006"/>
              <a:ext cx="1874806" cy="399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57" descr="Resultado de imagem para deca">
              <a:extLst>
                <a:ext uri="{FF2B5EF4-FFF2-40B4-BE49-F238E27FC236}">
                  <a16:creationId xmlns:a16="http://schemas.microsoft.com/office/drawing/2014/main" id="{C6BEACB4-049D-4437-B5E1-441AA5809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66" t="7468" r="2798" b="6882"/>
            <a:stretch>
              <a:fillRect/>
            </a:stretch>
          </p:blipFill>
          <p:spPr bwMode="auto">
            <a:xfrm>
              <a:off x="10813484" y="2095685"/>
              <a:ext cx="1203214" cy="28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Imagem 4">
              <a:extLst>
                <a:ext uri="{FF2B5EF4-FFF2-40B4-BE49-F238E27FC236}">
                  <a16:creationId xmlns:a16="http://schemas.microsoft.com/office/drawing/2014/main" id="{CBC4F4F8-4DB5-477D-95F3-F823FB40A9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5171" y="6276277"/>
              <a:ext cx="1519205" cy="366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4F77C93A-A98D-40A8-AE49-3FAC41ED1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561" y="6081703"/>
              <a:ext cx="760878" cy="587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58" descr="Resultado de imagem para lixil">
              <a:extLst>
                <a:ext uri="{FF2B5EF4-FFF2-40B4-BE49-F238E27FC236}">
                  <a16:creationId xmlns:a16="http://schemas.microsoft.com/office/drawing/2014/main" id="{850B58F5-FD1F-40A8-A6D8-AFB06979D1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8414" y="2062616"/>
              <a:ext cx="870461" cy="384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Imagem 1">
              <a:extLst>
                <a:ext uri="{FF2B5EF4-FFF2-40B4-BE49-F238E27FC236}">
                  <a16:creationId xmlns:a16="http://schemas.microsoft.com/office/drawing/2014/main" id="{2502FC7F-1A00-472B-B3F6-C301D29F1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9689" y="2780407"/>
              <a:ext cx="1118595" cy="548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Imagem 3">
              <a:extLst>
                <a:ext uri="{FF2B5EF4-FFF2-40B4-BE49-F238E27FC236}">
                  <a16:creationId xmlns:a16="http://schemas.microsoft.com/office/drawing/2014/main" id="{B8ED706B-7B65-4C36-802D-89D2ACEFD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846" y="1995877"/>
              <a:ext cx="2058187" cy="38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63">
              <a:extLst>
                <a:ext uri="{FF2B5EF4-FFF2-40B4-BE49-F238E27FC236}">
                  <a16:creationId xmlns:a16="http://schemas.microsoft.com/office/drawing/2014/main" id="{8D77804E-2FD9-4602-BA4F-D8A17E4CD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1100" y="1268424"/>
              <a:ext cx="1575884" cy="31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56" descr="Resultado de imagem para gerdau">
              <a:extLst>
                <a:ext uri="{FF2B5EF4-FFF2-40B4-BE49-F238E27FC236}">
                  <a16:creationId xmlns:a16="http://schemas.microsoft.com/office/drawing/2014/main" id="{6CE20B8F-C90A-486B-9297-9C8A4008C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568" y="1178181"/>
              <a:ext cx="1718602" cy="411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2" descr="Resultado de imagem para VALE">
              <a:extLst>
                <a:ext uri="{FF2B5EF4-FFF2-40B4-BE49-F238E27FC236}">
                  <a16:creationId xmlns:a16="http://schemas.microsoft.com/office/drawing/2014/main" id="{13E863C7-012E-4555-8769-779E598B8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375" y="1165482"/>
              <a:ext cx="1259653" cy="411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4" descr="Resultado de imagem para midea carrier">
              <a:extLst>
                <a:ext uri="{FF2B5EF4-FFF2-40B4-BE49-F238E27FC236}">
                  <a16:creationId xmlns:a16="http://schemas.microsoft.com/office/drawing/2014/main" id="{6BBCA5EC-1109-40EE-A5BC-3BEDFAC03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276" t="17584" r="4420" b="21107"/>
            <a:stretch>
              <a:fillRect/>
            </a:stretch>
          </p:blipFill>
          <p:spPr bwMode="auto">
            <a:xfrm>
              <a:off x="8777411" y="2061939"/>
              <a:ext cx="1839414" cy="337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7">
              <a:extLst>
                <a:ext uri="{FF2B5EF4-FFF2-40B4-BE49-F238E27FC236}">
                  <a16:creationId xmlns:a16="http://schemas.microsoft.com/office/drawing/2014/main" id="{EF82A188-3748-48ED-90B6-9353F97F0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9794" y="2022215"/>
              <a:ext cx="1412597" cy="308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/>
                      </a:gs>
                      <a:gs pos="50000">
                        <a:srgbClr val="B2B2B2"/>
                      </a:gs>
                      <a:gs pos="100000">
                        <a:srgbClr val="FF0000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pic>
        <p:pic>
          <p:nvPicPr>
            <p:cNvPr id="57" name="Picture 2" descr="Análise da Empresa CIA HERING ON (HGTX3) - Ações Bovespa | ADVFN Brasil">
              <a:extLst>
                <a:ext uri="{FF2B5EF4-FFF2-40B4-BE49-F238E27FC236}">
                  <a16:creationId xmlns:a16="http://schemas.microsoft.com/office/drawing/2014/main" id="{921172F8-2858-43A1-A352-05AEB7C5F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896" y="1316886"/>
              <a:ext cx="1464570" cy="284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855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77FCE3F6-055A-47AC-8BC5-9D681A5C7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26"/>
            <a:ext cx="1219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pt-BR" altLang="pt-BR" sz="2800" b="1" dirty="0"/>
              <a:t>Sistema LEAN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C8D6906-81EB-43AB-85E4-39847C699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5670"/>
            <a:ext cx="12192000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altLang="pt-BR" sz="2800" dirty="0"/>
              <a:t>Filosofia de negócio que visa otimizar a organização para atender</a:t>
            </a:r>
          </a:p>
          <a:p>
            <a:pPr algn="ctr">
              <a:buNone/>
            </a:pPr>
            <a:r>
              <a:rPr lang="pt-BR" altLang="pt-BR" sz="2800" dirty="0"/>
              <a:t>da melhor maneira as                    necessidades do cliente</a:t>
            </a:r>
          </a:p>
        </p:txBody>
      </p:sp>
      <p:sp>
        <p:nvSpPr>
          <p:cNvPr id="8" name="AutoShape 13">
            <a:extLst>
              <a:ext uri="{FF2B5EF4-FFF2-40B4-BE49-F238E27FC236}">
                <a16:creationId xmlns:a16="http://schemas.microsoft.com/office/drawing/2014/main" id="{51B1A0FA-7549-4181-837E-2E1529468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853" y="1260673"/>
            <a:ext cx="7312025" cy="1540056"/>
          </a:xfrm>
          <a:prstGeom prst="triangle">
            <a:avLst>
              <a:gd name="adj" fmla="val 50000"/>
            </a:avLst>
          </a:prstGeom>
          <a:noFill/>
          <a:ln w="57150" cap="sq">
            <a:solidFill>
              <a:srgbClr val="0000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</a:pPr>
            <a:endParaRPr lang="pt-BR" altLang="pt-BR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0B5581FC-DEB3-4B55-9A6C-B140C7B6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413" y="1926735"/>
            <a:ext cx="23759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altLang="pt-BR" sz="4000" b="1" dirty="0"/>
              <a:t>CLIENTE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C460281-58AA-40EC-B37A-103F6DB23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72" y="2185430"/>
            <a:ext cx="1321836" cy="646331"/>
          </a:xfrm>
          <a:prstGeom prst="rect">
            <a:avLst/>
          </a:prstGeom>
          <a:solidFill>
            <a:srgbClr val="C0C0C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pt-BR" altLang="pt-BR" sz="1800" b="1" dirty="0"/>
              <a:t>Menor</a:t>
            </a:r>
          </a:p>
          <a:p>
            <a:pPr algn="ctr">
              <a:spcBef>
                <a:spcPts val="0"/>
              </a:spcBef>
              <a:buNone/>
            </a:pPr>
            <a:r>
              <a:rPr lang="pt-BR" altLang="pt-BR" sz="1800" b="1" dirty="0"/>
              <a:t>Lead Time</a:t>
            </a:r>
            <a:endParaRPr lang="pt-BR" altLang="pt-BR" sz="1800" b="1" dirty="0">
              <a:solidFill>
                <a:schemeClr val="bg1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7D8A4A3B-6ED4-4DF5-B6FA-71CD239AB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6153" y="878187"/>
            <a:ext cx="1390124" cy="646331"/>
          </a:xfrm>
          <a:prstGeom prst="rect">
            <a:avLst/>
          </a:prstGeom>
          <a:solidFill>
            <a:srgbClr val="C0C0C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pt-BR" altLang="pt-BR" sz="1800" b="1" dirty="0"/>
              <a:t>Custo</a:t>
            </a:r>
          </a:p>
          <a:p>
            <a:pPr algn="ctr">
              <a:spcBef>
                <a:spcPts val="0"/>
              </a:spcBef>
              <a:buNone/>
            </a:pPr>
            <a:r>
              <a:rPr lang="pt-BR" altLang="pt-BR" sz="1800" b="1" dirty="0"/>
              <a:t>Mais Baixo</a:t>
            </a:r>
            <a:endParaRPr lang="pt-BR" altLang="pt-BR" sz="1800" b="1" dirty="0">
              <a:solidFill>
                <a:schemeClr val="bg1"/>
              </a:solidFill>
            </a:endParaRP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374153B4-8F3E-402F-9D16-0B74FE981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201" y="2186295"/>
            <a:ext cx="1300356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ts val="0"/>
              </a:spcBef>
              <a:buNone/>
              <a:defRPr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Mais Alta</a:t>
            </a:r>
          </a:p>
          <a:p>
            <a:pPr algn="ctr" eaLnBrk="0" hangingPunct="0">
              <a:spcBef>
                <a:spcPts val="0"/>
              </a:spcBef>
              <a:buNone/>
              <a:defRPr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Qualidade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0C7AC2F4-4993-4573-920F-6BECB12C9CD2}"/>
              </a:ext>
            </a:extLst>
          </p:cNvPr>
          <p:cNvGrpSpPr/>
          <p:nvPr/>
        </p:nvGrpSpPr>
        <p:grpSpPr>
          <a:xfrm>
            <a:off x="3002541" y="2822705"/>
            <a:ext cx="2233612" cy="2740319"/>
            <a:chOff x="3275014" y="2777096"/>
            <a:chExt cx="2233612" cy="2740319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EFC9EA1C-4EAB-4A6C-BBDA-129FA299A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5351" y="4481131"/>
              <a:ext cx="1960563" cy="64239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439BAD9E-8F65-4175-82DB-1D376DB25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051" y="5111692"/>
              <a:ext cx="2187575" cy="4057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95DE9C5B-6979-4251-A1D7-00FF7AE45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014" y="2777096"/>
              <a:ext cx="2233612" cy="387128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lIns="106674" tIns="53337" rIns="106674" bIns="53337" anchor="ctr"/>
            <a:lstStyle/>
            <a:p>
              <a:pPr algn="ctr" defTabSz="1066800" eaLnBrk="0" hangingPunct="0">
                <a:buNone/>
                <a:defRPr/>
              </a:pPr>
              <a:r>
                <a:rPr lang="pt-BR" sz="2400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Just-In-Time</a:t>
              </a:r>
              <a:endParaRPr lang="pt-BR" sz="2400" dirty="0"/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F8DC331E-A98C-46E2-B31A-9E0F2FBBB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5351" y="3831975"/>
              <a:ext cx="1960563" cy="64239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18" name="Text Box 20">
              <a:extLst>
                <a:ext uri="{FF2B5EF4-FFF2-40B4-BE49-F238E27FC236}">
                  <a16:creationId xmlns:a16="http://schemas.microsoft.com/office/drawing/2014/main" id="{1B2033C4-9918-4D6B-8B81-90B384C53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6464" y="3143938"/>
              <a:ext cx="1903412" cy="69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1900" dirty="0">
                  <a:latin typeface="Times New Roman" panose="02020603050405020304" pitchFamily="18" charset="0"/>
                </a:rPr>
                <a:t> </a:t>
              </a:r>
              <a:r>
                <a:rPr lang="pt-BR" altLang="pt-BR" sz="1900" b="1" dirty="0"/>
                <a:t>Fluxo Contínuo</a:t>
              </a:r>
              <a:endParaRPr lang="pt-BR" altLang="pt-BR" sz="1900" dirty="0"/>
            </a:p>
          </p:txBody>
        </p:sp>
        <p:sp>
          <p:nvSpPr>
            <p:cNvPr id="19" name="Text Box 21">
              <a:extLst>
                <a:ext uri="{FF2B5EF4-FFF2-40B4-BE49-F238E27FC236}">
                  <a16:creationId xmlns:a16="http://schemas.microsoft.com/office/drawing/2014/main" id="{E2A0F8E2-FE1F-4957-85EB-3063B7FE0B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8039" y="3955383"/>
              <a:ext cx="1820862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None/>
              </a:pPr>
              <a:r>
                <a:rPr lang="pt-BR" altLang="pt-BR" sz="1900" dirty="0">
                  <a:latin typeface="Times New Roman" panose="02020603050405020304" pitchFamily="18" charset="0"/>
                </a:rPr>
                <a:t>     </a:t>
              </a:r>
              <a:r>
                <a:rPr lang="pt-BR" altLang="pt-BR" sz="1900" b="1" dirty="0" err="1"/>
                <a:t>Takt</a:t>
              </a:r>
              <a:r>
                <a:rPr lang="pt-BR" altLang="pt-BR" sz="1900" b="1" dirty="0"/>
                <a:t> Time</a:t>
              </a:r>
              <a:endParaRPr lang="pt-BR" altLang="pt-BR" sz="1900" dirty="0"/>
            </a:p>
          </p:txBody>
        </p:sp>
        <p:sp>
          <p:nvSpPr>
            <p:cNvPr id="20" name="Text Box 22">
              <a:extLst>
                <a:ext uri="{FF2B5EF4-FFF2-40B4-BE49-F238E27FC236}">
                  <a16:creationId xmlns:a16="http://schemas.microsoft.com/office/drawing/2014/main" id="{2E4C6ED0-CA38-4E4B-B778-B0323C067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801" y="4442250"/>
              <a:ext cx="1903413" cy="69249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106674" tIns="53337" rIns="106674" bIns="53337">
              <a:spAutoFit/>
            </a:bodyPr>
            <a:lstStyle/>
            <a:p>
              <a:pPr algn="ctr" defTabSz="1066800" eaLnBrk="0" hangingPunct="0">
                <a:spcBef>
                  <a:spcPts val="0"/>
                </a:spcBef>
                <a:buNone/>
                <a:defRPr/>
              </a:pPr>
              <a:r>
                <a:rPr lang="pt-BR" sz="19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  </a:t>
              </a:r>
              <a:r>
                <a:rPr lang="pt-BR" sz="1900" b="1" dirty="0"/>
                <a:t>Produção</a:t>
              </a:r>
            </a:p>
            <a:p>
              <a:pPr algn="ctr" defTabSz="1066800" eaLnBrk="0" hangingPunct="0">
                <a:spcBef>
                  <a:spcPts val="0"/>
                </a:spcBef>
                <a:buNone/>
                <a:defRPr/>
              </a:pPr>
              <a:r>
                <a:rPr lang="pt-BR" sz="1900" b="1" dirty="0"/>
                <a:t>  Puxada</a:t>
              </a:r>
              <a:endParaRPr lang="pt-BR" sz="1900" dirty="0"/>
            </a:p>
          </p:txBody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6DC2F622-B116-4E91-AB14-100DD46B5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5351" y="3164224"/>
              <a:ext cx="1960563" cy="6694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</p:grpSp>
      <p:grpSp>
        <p:nvGrpSpPr>
          <p:cNvPr id="22" name="Group 27">
            <a:extLst>
              <a:ext uri="{FF2B5EF4-FFF2-40B4-BE49-F238E27FC236}">
                <a16:creationId xmlns:a16="http://schemas.microsoft.com/office/drawing/2014/main" id="{D9E71707-FE62-4BA0-8D52-B42C6F538CB8}"/>
              </a:ext>
            </a:extLst>
          </p:cNvPr>
          <p:cNvGrpSpPr>
            <a:grpSpLocks/>
          </p:cNvGrpSpPr>
          <p:nvPr/>
        </p:nvGrpSpPr>
        <p:grpSpPr bwMode="auto">
          <a:xfrm>
            <a:off x="5312353" y="2853136"/>
            <a:ext cx="1549400" cy="2332905"/>
            <a:chOff x="2460" y="1644"/>
            <a:chExt cx="914" cy="1665"/>
          </a:xfrm>
        </p:grpSpPr>
        <p:sp>
          <p:nvSpPr>
            <p:cNvPr id="23" name="AutoShape 28">
              <a:extLst>
                <a:ext uri="{FF2B5EF4-FFF2-40B4-BE49-F238E27FC236}">
                  <a16:creationId xmlns:a16="http://schemas.microsoft.com/office/drawing/2014/main" id="{07BC14D5-D65E-409B-89CE-CF15F0D7A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" y="2019"/>
              <a:ext cx="531" cy="562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24" name="AutoShape 29">
              <a:extLst>
                <a:ext uri="{FF2B5EF4-FFF2-40B4-BE49-F238E27FC236}">
                  <a16:creationId xmlns:a16="http://schemas.microsoft.com/office/drawing/2014/main" id="{5C6A6B9E-7271-4089-BA89-54DD77A7D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2113"/>
              <a:ext cx="779" cy="48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 dirty="0"/>
            </a:p>
          </p:txBody>
        </p:sp>
        <p:sp>
          <p:nvSpPr>
            <p:cNvPr id="25" name="Oval 30">
              <a:extLst>
                <a:ext uri="{FF2B5EF4-FFF2-40B4-BE49-F238E27FC236}">
                  <a16:creationId xmlns:a16="http://schemas.microsoft.com/office/drawing/2014/main" id="{3E26FFDE-190A-416E-AE52-4FDDD85FB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5" y="2267"/>
              <a:ext cx="59" cy="1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id="{8191F771-A5B3-4993-BB53-65D0C1813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689"/>
              <a:ext cx="266" cy="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27" name="Line 32">
              <a:extLst>
                <a:ext uri="{FF2B5EF4-FFF2-40B4-BE49-F238E27FC236}">
                  <a16:creationId xmlns:a16="http://schemas.microsoft.com/office/drawing/2014/main" id="{D9F07CD7-F66A-40D8-98C8-A8486ACED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0" y="2622"/>
              <a:ext cx="67" cy="59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28" name="Line 33">
              <a:extLst>
                <a:ext uri="{FF2B5EF4-FFF2-40B4-BE49-F238E27FC236}">
                  <a16:creationId xmlns:a16="http://schemas.microsoft.com/office/drawing/2014/main" id="{E3FEF467-27CE-465A-8299-12145CF417E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15289">
              <a:off x="2652" y="2622"/>
              <a:ext cx="69" cy="6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29" name="Line 34">
              <a:extLst>
                <a:ext uri="{FF2B5EF4-FFF2-40B4-BE49-F238E27FC236}">
                  <a16:creationId xmlns:a16="http://schemas.microsoft.com/office/drawing/2014/main" id="{9D3EF594-DCB4-4201-A500-5649A30A4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4" y="2738"/>
              <a:ext cx="128" cy="4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30" name="Line 35">
              <a:extLst>
                <a:ext uri="{FF2B5EF4-FFF2-40B4-BE49-F238E27FC236}">
                  <a16:creationId xmlns:a16="http://schemas.microsoft.com/office/drawing/2014/main" id="{81B511B8-B1EC-4506-BF4D-E69B390226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7583">
              <a:off x="2781" y="2768"/>
              <a:ext cx="141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31" name="Oval 36">
              <a:extLst>
                <a:ext uri="{FF2B5EF4-FFF2-40B4-BE49-F238E27FC236}">
                  <a16:creationId xmlns:a16="http://schemas.microsoft.com/office/drawing/2014/main" id="{8A2E8137-762C-4AB2-9061-E37EC0A51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0" y="2267"/>
              <a:ext cx="59" cy="1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32" name="Line 37">
              <a:extLst>
                <a:ext uri="{FF2B5EF4-FFF2-40B4-BE49-F238E27FC236}">
                  <a16:creationId xmlns:a16="http://schemas.microsoft.com/office/drawing/2014/main" id="{FFE0163D-7413-45F1-9CC8-28280438F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0" y="2023"/>
              <a:ext cx="0" cy="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33" name="Line 38">
              <a:extLst>
                <a:ext uri="{FF2B5EF4-FFF2-40B4-BE49-F238E27FC236}">
                  <a16:creationId xmlns:a16="http://schemas.microsoft.com/office/drawing/2014/main" id="{EF25E2F5-B0DC-4C73-9B8F-4C9AE05AFE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3" y="2023"/>
              <a:ext cx="0" cy="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grpSp>
          <p:nvGrpSpPr>
            <p:cNvPr id="34" name="Group 39">
              <a:extLst>
                <a:ext uri="{FF2B5EF4-FFF2-40B4-BE49-F238E27FC236}">
                  <a16:creationId xmlns:a16="http://schemas.microsoft.com/office/drawing/2014/main" id="{7E7FEA7C-C16F-4FFD-9A4D-3419DC6D7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1644"/>
              <a:ext cx="299" cy="233"/>
              <a:chOff x="806" y="456"/>
              <a:chExt cx="319" cy="249"/>
            </a:xfrm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E780013-FD35-41D2-9D36-0D309B32D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" y="456"/>
                <a:ext cx="319" cy="249"/>
              </a:xfrm>
              <a:custGeom>
                <a:avLst/>
                <a:gdLst>
                  <a:gd name="T0" fmla="*/ 132 w 319"/>
                  <a:gd name="T1" fmla="*/ 29 h 249"/>
                  <a:gd name="T2" fmla="*/ 82 w 319"/>
                  <a:gd name="T3" fmla="*/ 18 h 249"/>
                  <a:gd name="T4" fmla="*/ 55 w 319"/>
                  <a:gd name="T5" fmla="*/ 27 h 249"/>
                  <a:gd name="T6" fmla="*/ 41 w 319"/>
                  <a:gd name="T7" fmla="*/ 34 h 249"/>
                  <a:gd name="T8" fmla="*/ 25 w 319"/>
                  <a:gd name="T9" fmla="*/ 51 h 249"/>
                  <a:gd name="T10" fmla="*/ 17 w 319"/>
                  <a:gd name="T11" fmla="*/ 67 h 249"/>
                  <a:gd name="T12" fmla="*/ 7 w 319"/>
                  <a:gd name="T13" fmla="*/ 93 h 249"/>
                  <a:gd name="T14" fmla="*/ 4 w 319"/>
                  <a:gd name="T15" fmla="*/ 111 h 249"/>
                  <a:gd name="T16" fmla="*/ 1 w 319"/>
                  <a:gd name="T17" fmla="*/ 135 h 249"/>
                  <a:gd name="T18" fmla="*/ 1 w 319"/>
                  <a:gd name="T19" fmla="*/ 155 h 249"/>
                  <a:gd name="T20" fmla="*/ 3 w 319"/>
                  <a:gd name="T21" fmla="*/ 167 h 249"/>
                  <a:gd name="T22" fmla="*/ 6 w 319"/>
                  <a:gd name="T23" fmla="*/ 185 h 249"/>
                  <a:gd name="T24" fmla="*/ 23 w 319"/>
                  <a:gd name="T25" fmla="*/ 195 h 249"/>
                  <a:gd name="T26" fmla="*/ 29 w 319"/>
                  <a:gd name="T27" fmla="*/ 211 h 249"/>
                  <a:gd name="T28" fmla="*/ 44 w 319"/>
                  <a:gd name="T29" fmla="*/ 231 h 249"/>
                  <a:gd name="T30" fmla="*/ 56 w 319"/>
                  <a:gd name="T31" fmla="*/ 238 h 249"/>
                  <a:gd name="T32" fmla="*/ 76 w 319"/>
                  <a:gd name="T33" fmla="*/ 244 h 249"/>
                  <a:gd name="T34" fmla="*/ 91 w 319"/>
                  <a:gd name="T35" fmla="*/ 246 h 249"/>
                  <a:gd name="T36" fmla="*/ 121 w 319"/>
                  <a:gd name="T37" fmla="*/ 247 h 249"/>
                  <a:gd name="T38" fmla="*/ 143 w 319"/>
                  <a:gd name="T39" fmla="*/ 247 h 249"/>
                  <a:gd name="T40" fmla="*/ 180 w 319"/>
                  <a:gd name="T41" fmla="*/ 249 h 249"/>
                  <a:gd name="T42" fmla="*/ 207 w 319"/>
                  <a:gd name="T43" fmla="*/ 248 h 249"/>
                  <a:gd name="T44" fmla="*/ 235 w 319"/>
                  <a:gd name="T45" fmla="*/ 243 h 249"/>
                  <a:gd name="T46" fmla="*/ 259 w 319"/>
                  <a:gd name="T47" fmla="*/ 237 h 249"/>
                  <a:gd name="T48" fmla="*/ 292 w 319"/>
                  <a:gd name="T49" fmla="*/ 228 h 249"/>
                  <a:gd name="T50" fmla="*/ 311 w 319"/>
                  <a:gd name="T51" fmla="*/ 211 h 249"/>
                  <a:gd name="T52" fmla="*/ 319 w 319"/>
                  <a:gd name="T53" fmla="*/ 201 h 249"/>
                  <a:gd name="T54" fmla="*/ 313 w 319"/>
                  <a:gd name="T55" fmla="*/ 189 h 249"/>
                  <a:gd name="T56" fmla="*/ 293 w 319"/>
                  <a:gd name="T57" fmla="*/ 181 h 249"/>
                  <a:gd name="T58" fmla="*/ 278 w 319"/>
                  <a:gd name="T59" fmla="*/ 175 h 249"/>
                  <a:gd name="T60" fmla="*/ 251 w 319"/>
                  <a:gd name="T61" fmla="*/ 180 h 249"/>
                  <a:gd name="T62" fmla="*/ 224 w 319"/>
                  <a:gd name="T63" fmla="*/ 186 h 249"/>
                  <a:gd name="T64" fmla="*/ 202 w 319"/>
                  <a:gd name="T65" fmla="*/ 190 h 249"/>
                  <a:gd name="T66" fmla="*/ 182 w 319"/>
                  <a:gd name="T67" fmla="*/ 193 h 249"/>
                  <a:gd name="T68" fmla="*/ 139 w 319"/>
                  <a:gd name="T69" fmla="*/ 193 h 249"/>
                  <a:gd name="T70" fmla="*/ 16 w 319"/>
                  <a:gd name="T71" fmla="*/ 195 h 249"/>
                  <a:gd name="T72" fmla="*/ 76 w 319"/>
                  <a:gd name="T73" fmla="*/ 192 h 249"/>
                  <a:gd name="T74" fmla="*/ 171 w 319"/>
                  <a:gd name="T75" fmla="*/ 179 h 249"/>
                  <a:gd name="T76" fmla="*/ 132 w 319"/>
                  <a:gd name="T77" fmla="*/ 29 h 24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19"/>
                  <a:gd name="T118" fmla="*/ 0 h 249"/>
                  <a:gd name="T119" fmla="*/ 319 w 319"/>
                  <a:gd name="T120" fmla="*/ 249 h 24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19" h="249">
                    <a:moveTo>
                      <a:pt x="132" y="29"/>
                    </a:moveTo>
                    <a:cubicBezTo>
                      <a:pt x="117" y="0"/>
                      <a:pt x="95" y="18"/>
                      <a:pt x="82" y="18"/>
                    </a:cubicBezTo>
                    <a:cubicBezTo>
                      <a:pt x="69" y="18"/>
                      <a:pt x="62" y="24"/>
                      <a:pt x="55" y="27"/>
                    </a:cubicBezTo>
                    <a:cubicBezTo>
                      <a:pt x="48" y="30"/>
                      <a:pt x="46" y="30"/>
                      <a:pt x="41" y="34"/>
                    </a:cubicBezTo>
                    <a:cubicBezTo>
                      <a:pt x="36" y="38"/>
                      <a:pt x="29" y="46"/>
                      <a:pt x="25" y="51"/>
                    </a:cubicBezTo>
                    <a:cubicBezTo>
                      <a:pt x="21" y="56"/>
                      <a:pt x="20" y="60"/>
                      <a:pt x="17" y="67"/>
                    </a:cubicBezTo>
                    <a:cubicBezTo>
                      <a:pt x="14" y="74"/>
                      <a:pt x="9" y="86"/>
                      <a:pt x="7" y="93"/>
                    </a:cubicBezTo>
                    <a:cubicBezTo>
                      <a:pt x="5" y="100"/>
                      <a:pt x="5" y="104"/>
                      <a:pt x="4" y="111"/>
                    </a:cubicBezTo>
                    <a:cubicBezTo>
                      <a:pt x="3" y="118"/>
                      <a:pt x="2" y="128"/>
                      <a:pt x="1" y="135"/>
                    </a:cubicBezTo>
                    <a:cubicBezTo>
                      <a:pt x="0" y="142"/>
                      <a:pt x="1" y="150"/>
                      <a:pt x="1" y="155"/>
                    </a:cubicBezTo>
                    <a:cubicBezTo>
                      <a:pt x="1" y="160"/>
                      <a:pt x="2" y="162"/>
                      <a:pt x="3" y="167"/>
                    </a:cubicBezTo>
                    <a:cubicBezTo>
                      <a:pt x="4" y="172"/>
                      <a:pt x="3" y="180"/>
                      <a:pt x="6" y="185"/>
                    </a:cubicBezTo>
                    <a:cubicBezTo>
                      <a:pt x="9" y="190"/>
                      <a:pt x="19" y="191"/>
                      <a:pt x="23" y="195"/>
                    </a:cubicBezTo>
                    <a:cubicBezTo>
                      <a:pt x="27" y="199"/>
                      <a:pt x="26" y="205"/>
                      <a:pt x="29" y="211"/>
                    </a:cubicBezTo>
                    <a:cubicBezTo>
                      <a:pt x="32" y="217"/>
                      <a:pt x="40" y="227"/>
                      <a:pt x="44" y="231"/>
                    </a:cubicBezTo>
                    <a:cubicBezTo>
                      <a:pt x="48" y="235"/>
                      <a:pt x="51" y="236"/>
                      <a:pt x="56" y="238"/>
                    </a:cubicBezTo>
                    <a:cubicBezTo>
                      <a:pt x="61" y="240"/>
                      <a:pt x="70" y="243"/>
                      <a:pt x="76" y="244"/>
                    </a:cubicBezTo>
                    <a:cubicBezTo>
                      <a:pt x="82" y="245"/>
                      <a:pt x="84" y="246"/>
                      <a:pt x="91" y="246"/>
                    </a:cubicBezTo>
                    <a:cubicBezTo>
                      <a:pt x="98" y="246"/>
                      <a:pt x="112" y="247"/>
                      <a:pt x="121" y="247"/>
                    </a:cubicBezTo>
                    <a:cubicBezTo>
                      <a:pt x="130" y="247"/>
                      <a:pt x="133" y="247"/>
                      <a:pt x="143" y="247"/>
                    </a:cubicBezTo>
                    <a:cubicBezTo>
                      <a:pt x="153" y="247"/>
                      <a:pt x="169" y="249"/>
                      <a:pt x="180" y="249"/>
                    </a:cubicBezTo>
                    <a:cubicBezTo>
                      <a:pt x="191" y="249"/>
                      <a:pt x="198" y="249"/>
                      <a:pt x="207" y="248"/>
                    </a:cubicBezTo>
                    <a:cubicBezTo>
                      <a:pt x="216" y="247"/>
                      <a:pt x="226" y="245"/>
                      <a:pt x="235" y="243"/>
                    </a:cubicBezTo>
                    <a:cubicBezTo>
                      <a:pt x="244" y="241"/>
                      <a:pt x="250" y="239"/>
                      <a:pt x="259" y="237"/>
                    </a:cubicBezTo>
                    <a:cubicBezTo>
                      <a:pt x="268" y="235"/>
                      <a:pt x="283" y="232"/>
                      <a:pt x="292" y="228"/>
                    </a:cubicBezTo>
                    <a:cubicBezTo>
                      <a:pt x="301" y="224"/>
                      <a:pt x="307" y="215"/>
                      <a:pt x="311" y="211"/>
                    </a:cubicBezTo>
                    <a:cubicBezTo>
                      <a:pt x="315" y="207"/>
                      <a:pt x="319" y="205"/>
                      <a:pt x="319" y="201"/>
                    </a:cubicBezTo>
                    <a:cubicBezTo>
                      <a:pt x="319" y="197"/>
                      <a:pt x="317" y="192"/>
                      <a:pt x="313" y="189"/>
                    </a:cubicBezTo>
                    <a:cubicBezTo>
                      <a:pt x="309" y="186"/>
                      <a:pt x="299" y="183"/>
                      <a:pt x="293" y="181"/>
                    </a:cubicBezTo>
                    <a:cubicBezTo>
                      <a:pt x="287" y="179"/>
                      <a:pt x="285" y="175"/>
                      <a:pt x="278" y="175"/>
                    </a:cubicBezTo>
                    <a:cubicBezTo>
                      <a:pt x="271" y="175"/>
                      <a:pt x="260" y="178"/>
                      <a:pt x="251" y="180"/>
                    </a:cubicBezTo>
                    <a:cubicBezTo>
                      <a:pt x="242" y="182"/>
                      <a:pt x="232" y="184"/>
                      <a:pt x="224" y="186"/>
                    </a:cubicBezTo>
                    <a:cubicBezTo>
                      <a:pt x="216" y="188"/>
                      <a:pt x="209" y="189"/>
                      <a:pt x="202" y="190"/>
                    </a:cubicBezTo>
                    <a:cubicBezTo>
                      <a:pt x="195" y="191"/>
                      <a:pt x="192" y="193"/>
                      <a:pt x="182" y="193"/>
                    </a:cubicBezTo>
                    <a:cubicBezTo>
                      <a:pt x="172" y="193"/>
                      <a:pt x="167" y="193"/>
                      <a:pt x="139" y="193"/>
                    </a:cubicBezTo>
                    <a:cubicBezTo>
                      <a:pt x="111" y="193"/>
                      <a:pt x="26" y="195"/>
                      <a:pt x="16" y="195"/>
                    </a:cubicBezTo>
                    <a:cubicBezTo>
                      <a:pt x="6" y="195"/>
                      <a:pt x="50" y="195"/>
                      <a:pt x="76" y="192"/>
                    </a:cubicBezTo>
                    <a:cubicBezTo>
                      <a:pt x="102" y="189"/>
                      <a:pt x="162" y="206"/>
                      <a:pt x="171" y="179"/>
                    </a:cubicBezTo>
                    <a:cubicBezTo>
                      <a:pt x="180" y="152"/>
                      <a:pt x="140" y="60"/>
                      <a:pt x="132" y="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>
                  <a:buNone/>
                </a:pPr>
                <a:endParaRPr lang="pt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3717F2E5-9A3C-4608-A835-846CCA680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" y="466"/>
                <a:ext cx="162" cy="187"/>
              </a:xfrm>
              <a:custGeom>
                <a:avLst/>
                <a:gdLst>
                  <a:gd name="T0" fmla="*/ 7 w 162"/>
                  <a:gd name="T1" fmla="*/ 2 h 187"/>
                  <a:gd name="T2" fmla="*/ 54 w 162"/>
                  <a:gd name="T3" fmla="*/ 2 h 187"/>
                  <a:gd name="T4" fmla="*/ 88 w 162"/>
                  <a:gd name="T5" fmla="*/ 8 h 187"/>
                  <a:gd name="T6" fmla="*/ 111 w 162"/>
                  <a:gd name="T7" fmla="*/ 16 h 187"/>
                  <a:gd name="T8" fmla="*/ 122 w 162"/>
                  <a:gd name="T9" fmla="*/ 30 h 187"/>
                  <a:gd name="T10" fmla="*/ 131 w 162"/>
                  <a:gd name="T11" fmla="*/ 45 h 187"/>
                  <a:gd name="T12" fmla="*/ 137 w 162"/>
                  <a:gd name="T13" fmla="*/ 57 h 187"/>
                  <a:gd name="T14" fmla="*/ 145 w 162"/>
                  <a:gd name="T15" fmla="*/ 80 h 187"/>
                  <a:gd name="T16" fmla="*/ 151 w 162"/>
                  <a:gd name="T17" fmla="*/ 94 h 187"/>
                  <a:gd name="T18" fmla="*/ 156 w 162"/>
                  <a:gd name="T19" fmla="*/ 104 h 187"/>
                  <a:gd name="T20" fmla="*/ 160 w 162"/>
                  <a:gd name="T21" fmla="*/ 137 h 187"/>
                  <a:gd name="T22" fmla="*/ 160 w 162"/>
                  <a:gd name="T23" fmla="*/ 155 h 187"/>
                  <a:gd name="T24" fmla="*/ 154 w 162"/>
                  <a:gd name="T25" fmla="*/ 167 h 187"/>
                  <a:gd name="T26" fmla="*/ 112 w 162"/>
                  <a:gd name="T27" fmla="*/ 178 h 187"/>
                  <a:gd name="T28" fmla="*/ 62 w 162"/>
                  <a:gd name="T29" fmla="*/ 183 h 187"/>
                  <a:gd name="T30" fmla="*/ 58 w 162"/>
                  <a:gd name="T31" fmla="*/ 153 h 187"/>
                  <a:gd name="T32" fmla="*/ 52 w 162"/>
                  <a:gd name="T33" fmla="*/ 123 h 187"/>
                  <a:gd name="T34" fmla="*/ 44 w 162"/>
                  <a:gd name="T35" fmla="*/ 96 h 187"/>
                  <a:gd name="T36" fmla="*/ 38 w 162"/>
                  <a:gd name="T37" fmla="*/ 62 h 187"/>
                  <a:gd name="T38" fmla="*/ 25 w 162"/>
                  <a:gd name="T39" fmla="*/ 39 h 187"/>
                  <a:gd name="T40" fmla="*/ 13 w 162"/>
                  <a:gd name="T41" fmla="*/ 15 h 187"/>
                  <a:gd name="T42" fmla="*/ 7 w 162"/>
                  <a:gd name="T43" fmla="*/ 2 h 1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2"/>
                  <a:gd name="T67" fmla="*/ 0 h 187"/>
                  <a:gd name="T68" fmla="*/ 162 w 162"/>
                  <a:gd name="T69" fmla="*/ 187 h 1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2" h="187">
                    <a:moveTo>
                      <a:pt x="7" y="2"/>
                    </a:moveTo>
                    <a:cubicBezTo>
                      <a:pt x="14" y="0"/>
                      <a:pt x="41" y="1"/>
                      <a:pt x="54" y="2"/>
                    </a:cubicBezTo>
                    <a:cubicBezTo>
                      <a:pt x="67" y="3"/>
                      <a:pt x="79" y="6"/>
                      <a:pt x="88" y="8"/>
                    </a:cubicBezTo>
                    <a:cubicBezTo>
                      <a:pt x="97" y="10"/>
                      <a:pt x="105" y="12"/>
                      <a:pt x="111" y="16"/>
                    </a:cubicBezTo>
                    <a:cubicBezTo>
                      <a:pt x="117" y="20"/>
                      <a:pt x="119" y="25"/>
                      <a:pt x="122" y="30"/>
                    </a:cubicBezTo>
                    <a:cubicBezTo>
                      <a:pt x="125" y="35"/>
                      <a:pt x="129" y="41"/>
                      <a:pt x="131" y="45"/>
                    </a:cubicBezTo>
                    <a:cubicBezTo>
                      <a:pt x="133" y="49"/>
                      <a:pt x="135" y="51"/>
                      <a:pt x="137" y="57"/>
                    </a:cubicBezTo>
                    <a:cubicBezTo>
                      <a:pt x="139" y="63"/>
                      <a:pt x="143" y="74"/>
                      <a:pt x="145" y="80"/>
                    </a:cubicBezTo>
                    <a:cubicBezTo>
                      <a:pt x="147" y="86"/>
                      <a:pt x="149" y="90"/>
                      <a:pt x="151" y="94"/>
                    </a:cubicBezTo>
                    <a:cubicBezTo>
                      <a:pt x="153" y="98"/>
                      <a:pt x="155" y="97"/>
                      <a:pt x="156" y="104"/>
                    </a:cubicBezTo>
                    <a:cubicBezTo>
                      <a:pt x="157" y="111"/>
                      <a:pt x="159" y="129"/>
                      <a:pt x="160" y="137"/>
                    </a:cubicBezTo>
                    <a:cubicBezTo>
                      <a:pt x="161" y="145"/>
                      <a:pt x="161" y="150"/>
                      <a:pt x="160" y="155"/>
                    </a:cubicBezTo>
                    <a:cubicBezTo>
                      <a:pt x="159" y="160"/>
                      <a:pt x="162" y="163"/>
                      <a:pt x="154" y="167"/>
                    </a:cubicBezTo>
                    <a:cubicBezTo>
                      <a:pt x="146" y="171"/>
                      <a:pt x="127" y="175"/>
                      <a:pt x="112" y="178"/>
                    </a:cubicBezTo>
                    <a:cubicBezTo>
                      <a:pt x="97" y="181"/>
                      <a:pt x="71" y="187"/>
                      <a:pt x="62" y="183"/>
                    </a:cubicBezTo>
                    <a:cubicBezTo>
                      <a:pt x="53" y="179"/>
                      <a:pt x="60" y="163"/>
                      <a:pt x="58" y="153"/>
                    </a:cubicBezTo>
                    <a:cubicBezTo>
                      <a:pt x="56" y="143"/>
                      <a:pt x="54" y="132"/>
                      <a:pt x="52" y="123"/>
                    </a:cubicBezTo>
                    <a:cubicBezTo>
                      <a:pt x="50" y="114"/>
                      <a:pt x="46" y="106"/>
                      <a:pt x="44" y="96"/>
                    </a:cubicBezTo>
                    <a:cubicBezTo>
                      <a:pt x="42" y="86"/>
                      <a:pt x="41" y="71"/>
                      <a:pt x="38" y="62"/>
                    </a:cubicBezTo>
                    <a:cubicBezTo>
                      <a:pt x="35" y="53"/>
                      <a:pt x="29" y="47"/>
                      <a:pt x="25" y="39"/>
                    </a:cubicBezTo>
                    <a:cubicBezTo>
                      <a:pt x="21" y="31"/>
                      <a:pt x="16" y="21"/>
                      <a:pt x="13" y="15"/>
                    </a:cubicBezTo>
                    <a:cubicBezTo>
                      <a:pt x="10" y="9"/>
                      <a:pt x="0" y="4"/>
                      <a:pt x="7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>
                  <a:buNone/>
                </a:pPr>
                <a:endParaRPr lang="pt-BR"/>
              </a:p>
            </p:txBody>
          </p:sp>
        </p:grpSp>
        <p:sp>
          <p:nvSpPr>
            <p:cNvPr id="35" name="Oval 42">
              <a:extLst>
                <a:ext uri="{FF2B5EF4-FFF2-40B4-BE49-F238E27FC236}">
                  <a16:creationId xmlns:a16="http://schemas.microsoft.com/office/drawing/2014/main" id="{4355D5B1-E2B5-4EE6-B7C2-E261A9D5E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3193"/>
              <a:ext cx="219" cy="11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36" name="Oval 43">
              <a:extLst>
                <a:ext uri="{FF2B5EF4-FFF2-40B4-BE49-F238E27FC236}">
                  <a16:creationId xmlns:a16="http://schemas.microsoft.com/office/drawing/2014/main" id="{50296EE6-4C06-4E67-B59B-579EA2EA1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3192"/>
              <a:ext cx="218" cy="11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37" name="Text Box 45">
              <a:extLst>
                <a:ext uri="{FF2B5EF4-FFF2-40B4-BE49-F238E27FC236}">
                  <a16:creationId xmlns:a16="http://schemas.microsoft.com/office/drawing/2014/main" id="{03E7A3B0-4D74-4CB8-BE88-921A6F686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1" y="2138"/>
              <a:ext cx="903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06674" tIns="53337" rIns="106674" bIns="53337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None/>
              </a:pPr>
              <a:r>
                <a:rPr lang="pt-BR" altLang="pt-BR" sz="1600" b="1" dirty="0">
                  <a:solidFill>
                    <a:srgbClr val="0000FF"/>
                  </a:solidFill>
                </a:rPr>
                <a:t>Segurança</a:t>
              </a:r>
            </a:p>
            <a:p>
              <a:pPr algn="ctr">
                <a:buNone/>
              </a:pPr>
              <a:r>
                <a:rPr lang="pt-BR" altLang="pt-BR" sz="1600" b="1" dirty="0">
                  <a:solidFill>
                    <a:srgbClr val="0000FF"/>
                  </a:solidFill>
                </a:rPr>
                <a:t>Moral</a:t>
              </a:r>
            </a:p>
          </p:txBody>
        </p:sp>
        <p:sp>
          <p:nvSpPr>
            <p:cNvPr id="38" name="Arc 46">
              <a:extLst>
                <a:ext uri="{FF2B5EF4-FFF2-40B4-BE49-F238E27FC236}">
                  <a16:creationId xmlns:a16="http://schemas.microsoft.com/office/drawing/2014/main" id="{69C1F414-EE3D-4EC0-8969-68EEF3891BD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886" y="1948"/>
              <a:ext cx="92" cy="48"/>
            </a:xfrm>
            <a:custGeom>
              <a:avLst/>
              <a:gdLst>
                <a:gd name="T0" fmla="*/ 0 w 42685"/>
                <a:gd name="T1" fmla="*/ 0 h 21600"/>
                <a:gd name="T2" fmla="*/ 0 w 42685"/>
                <a:gd name="T3" fmla="*/ 0 h 21600"/>
                <a:gd name="T4" fmla="*/ 0 w 426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5"/>
                <a:gd name="T10" fmla="*/ 0 h 21600"/>
                <a:gd name="T11" fmla="*/ 42685 w 426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5" h="21600" fill="none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</a:path>
                <a:path w="42685" h="21600" stroke="0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  <a:lnTo>
                    <a:pt x="21252" y="21600"/>
                  </a:lnTo>
                  <a:lnTo>
                    <a:pt x="0" y="1773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39" name="Line 47">
              <a:extLst>
                <a:ext uri="{FF2B5EF4-FFF2-40B4-BE49-F238E27FC236}">
                  <a16:creationId xmlns:a16="http://schemas.microsoft.com/office/drawing/2014/main" id="{EDB9A463-92D0-4DDB-BC12-85B2A7760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2" y="188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  <p:sp>
          <p:nvSpPr>
            <p:cNvPr id="40" name="Line 48">
              <a:extLst>
                <a:ext uri="{FF2B5EF4-FFF2-40B4-BE49-F238E27FC236}">
                  <a16:creationId xmlns:a16="http://schemas.microsoft.com/office/drawing/2014/main" id="{8E1624AC-667D-43A4-AF04-C48237E9CC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2" y="193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endParaRPr lang="pt-BR"/>
            </a:p>
          </p:txBody>
        </p:sp>
      </p:grpSp>
      <p:grpSp>
        <p:nvGrpSpPr>
          <p:cNvPr id="43" name="Group 48">
            <a:extLst>
              <a:ext uri="{FF2B5EF4-FFF2-40B4-BE49-F238E27FC236}">
                <a16:creationId xmlns:a16="http://schemas.microsoft.com/office/drawing/2014/main" id="{351EBFF4-B562-455E-B409-F295B5B07F5C}"/>
              </a:ext>
            </a:extLst>
          </p:cNvPr>
          <p:cNvGrpSpPr/>
          <p:nvPr/>
        </p:nvGrpSpPr>
        <p:grpSpPr>
          <a:xfrm>
            <a:off x="6812541" y="2822705"/>
            <a:ext cx="2247900" cy="2740319"/>
            <a:chOff x="7085014" y="2777096"/>
            <a:chExt cx="2247900" cy="2740319"/>
          </a:xfrm>
        </p:grpSpPr>
        <p:sp>
          <p:nvSpPr>
            <p:cNvPr id="44" name="Rectangle 50">
              <a:extLst>
                <a:ext uri="{FF2B5EF4-FFF2-40B4-BE49-F238E27FC236}">
                  <a16:creationId xmlns:a16="http://schemas.microsoft.com/office/drawing/2014/main" id="{05521B8D-D66F-44BB-9AB5-9C0F53E94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4876" y="4066957"/>
              <a:ext cx="1944688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1600" b="1" dirty="0" err="1"/>
                <a:t>Poka-Yoke</a:t>
              </a:r>
              <a:endParaRPr lang="pt-BR" altLang="pt-BR" sz="1600" b="1" dirty="0"/>
            </a:p>
            <a:p>
              <a:pPr algn="ctr">
                <a:spcBef>
                  <a:spcPts val="0"/>
                </a:spcBef>
                <a:buNone/>
              </a:pPr>
              <a:r>
                <a:rPr lang="pt-BR" altLang="pt-BR" sz="1600" b="1" dirty="0"/>
                <a:t>Inspeção na Fonte</a:t>
              </a:r>
            </a:p>
            <a:p>
              <a:pPr algn="ctr">
                <a:spcBef>
                  <a:spcPts val="0"/>
                </a:spcBef>
                <a:buNone/>
              </a:pPr>
              <a:r>
                <a:rPr lang="pt-BR" altLang="pt-BR" sz="1600" b="1" dirty="0" err="1"/>
                <a:t>Andon</a:t>
              </a:r>
              <a:endParaRPr lang="pt-BR" altLang="pt-BR" sz="1600" b="1" dirty="0"/>
            </a:p>
            <a:p>
              <a:pPr algn="ctr">
                <a:spcBef>
                  <a:spcPts val="0"/>
                </a:spcBef>
                <a:buNone/>
              </a:pPr>
              <a:r>
                <a:rPr lang="pt-BR" altLang="pt-BR" sz="1600" b="1" dirty="0"/>
                <a:t>Ação Imediata</a:t>
              </a:r>
            </a:p>
          </p:txBody>
        </p:sp>
        <p:sp>
          <p:nvSpPr>
            <p:cNvPr id="45" name="Text Box 3">
              <a:extLst>
                <a:ext uri="{FF2B5EF4-FFF2-40B4-BE49-F238E27FC236}">
                  <a16:creationId xmlns:a16="http://schemas.microsoft.com/office/drawing/2014/main" id="{4EB55EEB-6005-4B5A-AC0B-38A08CD67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8226" y="3101674"/>
              <a:ext cx="1677988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None/>
              </a:pPr>
              <a:endParaRPr lang="pt-BR" altLang="pt-BR" sz="1900" b="1"/>
            </a:p>
          </p:txBody>
        </p:sp>
        <p:sp>
          <p:nvSpPr>
            <p:cNvPr id="46" name="AutoShape 4">
              <a:extLst>
                <a:ext uri="{FF2B5EF4-FFF2-40B4-BE49-F238E27FC236}">
                  <a16:creationId xmlns:a16="http://schemas.microsoft.com/office/drawing/2014/main" id="{D1B0C1E5-24D1-48BE-A41B-BD382645B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926" y="5111692"/>
              <a:ext cx="2185988" cy="405723"/>
            </a:xfrm>
            <a:prstGeom prst="roundRect">
              <a:avLst>
                <a:gd name="adj" fmla="val 50000"/>
              </a:avLst>
            </a:prstGeom>
            <a:noFill/>
            <a:ln w="317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47" name="AutoShape 7">
              <a:extLst>
                <a:ext uri="{FF2B5EF4-FFF2-40B4-BE49-F238E27FC236}">
                  <a16:creationId xmlns:a16="http://schemas.microsoft.com/office/drawing/2014/main" id="{3FD4247D-2C55-41F5-BAC7-D5EDB1E93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014" y="2777096"/>
              <a:ext cx="2233612" cy="387128"/>
            </a:xfrm>
            <a:prstGeom prst="roundRect">
              <a:avLst>
                <a:gd name="adj" fmla="val 50000"/>
              </a:avLst>
            </a:prstGeom>
            <a:noFill/>
            <a:ln w="317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lIns="106674" tIns="53337" rIns="106674" bIns="53337" anchor="ctr"/>
            <a:lstStyle/>
            <a:p>
              <a:pPr algn="ctr" defTabSz="1066800" eaLnBrk="0" hangingPunct="0">
                <a:buNone/>
                <a:defRPr/>
              </a:pPr>
              <a:r>
                <a:rPr lang="pt-BR" sz="24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Jidōka</a:t>
              </a:r>
              <a:endParaRPr 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22EAF503-CC3C-4FC3-A262-A18CC377C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9476" y="4075409"/>
              <a:ext cx="1984375" cy="1054879"/>
            </a:xfrm>
            <a:prstGeom prst="rect">
              <a:avLst/>
            </a:prstGeom>
            <a:noFill/>
            <a:ln w="317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None/>
              </a:pPr>
              <a:endParaRPr lang="pt-BR" altLang="pt-BR"/>
            </a:p>
          </p:txBody>
        </p:sp>
        <p:sp>
          <p:nvSpPr>
            <p:cNvPr id="49" name="Text Box 24">
              <a:extLst>
                <a:ext uri="{FF2B5EF4-FFF2-40B4-BE49-F238E27FC236}">
                  <a16:creationId xmlns:a16="http://schemas.microsoft.com/office/drawing/2014/main" id="{5204B1F4-C83F-4BE8-B34B-F9C721CDA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69467" y="4066957"/>
              <a:ext cx="215495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None/>
              </a:pPr>
              <a:endParaRPr lang="pt-BR" altLang="pt-BR" sz="1900" b="1"/>
            </a:p>
          </p:txBody>
        </p:sp>
        <p:sp>
          <p:nvSpPr>
            <p:cNvPr id="50" name="Rectangle 26">
              <a:extLst>
                <a:ext uri="{FF2B5EF4-FFF2-40B4-BE49-F238E27FC236}">
                  <a16:creationId xmlns:a16="http://schemas.microsoft.com/office/drawing/2014/main" id="{B33973C7-C8E5-4B4E-9C49-C89E8E401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1" y="3147319"/>
              <a:ext cx="1984375" cy="912876"/>
            </a:xfrm>
            <a:prstGeom prst="rect">
              <a:avLst/>
            </a:prstGeom>
            <a:noFill/>
            <a:ln w="317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None/>
              </a:pPr>
              <a:endParaRPr lang="pt-BR" altLang="pt-BR" sz="1900" b="1"/>
            </a:p>
          </p:txBody>
        </p:sp>
        <p:sp>
          <p:nvSpPr>
            <p:cNvPr id="51" name="Text Box 49">
              <a:extLst>
                <a:ext uri="{FF2B5EF4-FFF2-40B4-BE49-F238E27FC236}">
                  <a16:creationId xmlns:a16="http://schemas.microsoft.com/office/drawing/2014/main" id="{3F42F3BA-E437-4FBD-9FB0-748318D61E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78689" y="3147319"/>
              <a:ext cx="1944687" cy="87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1900" b="1" dirty="0"/>
                <a:t>Separação</a:t>
              </a:r>
            </a:p>
            <a:p>
              <a:pPr algn="ctr">
                <a:spcBef>
                  <a:spcPts val="0"/>
                </a:spcBef>
                <a:buNone/>
              </a:pPr>
              <a:r>
                <a:rPr lang="pt-BR" altLang="pt-BR" sz="1900" b="1" dirty="0"/>
                <a:t> Homem /</a:t>
              </a:r>
            </a:p>
            <a:p>
              <a:pPr algn="ctr">
                <a:spcBef>
                  <a:spcPts val="0"/>
                </a:spcBef>
                <a:buNone/>
              </a:pPr>
              <a:r>
                <a:rPr lang="pt-BR" altLang="pt-BR" sz="1900" b="1" dirty="0"/>
                <a:t>Máquina</a:t>
              </a:r>
            </a:p>
          </p:txBody>
        </p:sp>
      </p:grpSp>
      <p:sp>
        <p:nvSpPr>
          <p:cNvPr id="52" name="Text Box 18">
            <a:extLst>
              <a:ext uri="{FF2B5EF4-FFF2-40B4-BE49-F238E27FC236}">
                <a16:creationId xmlns:a16="http://schemas.microsoft.com/office/drawing/2014/main" id="{E217CD08-EEF6-4BC0-B8A8-01311958C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906" y="5109967"/>
            <a:ext cx="1042581" cy="41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altLang="pt-BR" sz="2000" b="1" dirty="0" err="1"/>
              <a:t>Kaizen</a:t>
            </a:r>
            <a:endParaRPr lang="pt-BR" altLang="pt-BR" sz="2000" b="1" dirty="0"/>
          </a:p>
        </p:txBody>
      </p:sp>
      <p:grpSp>
        <p:nvGrpSpPr>
          <p:cNvPr id="53" name="Group 106">
            <a:extLst>
              <a:ext uri="{FF2B5EF4-FFF2-40B4-BE49-F238E27FC236}">
                <a16:creationId xmlns:a16="http://schemas.microsoft.com/office/drawing/2014/main" id="{E961F43B-D44A-46C9-B675-B18AB1FB8F88}"/>
              </a:ext>
            </a:extLst>
          </p:cNvPr>
          <p:cNvGrpSpPr/>
          <p:nvPr/>
        </p:nvGrpSpPr>
        <p:grpSpPr>
          <a:xfrm>
            <a:off x="2326266" y="5502166"/>
            <a:ext cx="7419975" cy="1141094"/>
            <a:chOff x="2598739" y="5456557"/>
            <a:chExt cx="7419975" cy="1141094"/>
          </a:xfrm>
        </p:grpSpPr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88666860-DEFF-4D13-BDC0-CE8877326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6" y="5508962"/>
              <a:ext cx="7148513" cy="414176"/>
            </a:xfrm>
            <a:custGeom>
              <a:avLst/>
              <a:gdLst>
                <a:gd name="T0" fmla="*/ 0 w 3870"/>
                <a:gd name="T1" fmla="*/ 2147483647 h 294"/>
                <a:gd name="T2" fmla="*/ 0 w 3870"/>
                <a:gd name="T3" fmla="*/ 2147483647 h 294"/>
                <a:gd name="T4" fmla="*/ 2147483647 w 3870"/>
                <a:gd name="T5" fmla="*/ 2147483647 h 294"/>
                <a:gd name="T6" fmla="*/ 2147483647 w 3870"/>
                <a:gd name="T7" fmla="*/ 0 h 294"/>
                <a:gd name="T8" fmla="*/ 2147483647 w 3870"/>
                <a:gd name="T9" fmla="*/ 0 h 294"/>
                <a:gd name="T10" fmla="*/ 2147483647 w 3870"/>
                <a:gd name="T11" fmla="*/ 2147483647 h 294"/>
                <a:gd name="T12" fmla="*/ 2147483647 w 3870"/>
                <a:gd name="T13" fmla="*/ 2147483647 h 294"/>
                <a:gd name="T14" fmla="*/ 2147483647 w 3870"/>
                <a:gd name="T15" fmla="*/ 2147483647 h 294"/>
                <a:gd name="T16" fmla="*/ 0 w 3870"/>
                <a:gd name="T17" fmla="*/ 2147483647 h 2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70"/>
                <a:gd name="T28" fmla="*/ 0 h 294"/>
                <a:gd name="T29" fmla="*/ 3870 w 3870"/>
                <a:gd name="T30" fmla="*/ 294 h 2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70" h="294">
                  <a:moveTo>
                    <a:pt x="0" y="288"/>
                  </a:moveTo>
                  <a:lnTo>
                    <a:pt x="0" y="138"/>
                  </a:lnTo>
                  <a:lnTo>
                    <a:pt x="300" y="138"/>
                  </a:lnTo>
                  <a:lnTo>
                    <a:pt x="300" y="0"/>
                  </a:lnTo>
                  <a:lnTo>
                    <a:pt x="3570" y="0"/>
                  </a:lnTo>
                  <a:lnTo>
                    <a:pt x="3570" y="138"/>
                  </a:lnTo>
                  <a:lnTo>
                    <a:pt x="3870" y="138"/>
                  </a:lnTo>
                  <a:lnTo>
                    <a:pt x="3870" y="294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spcBef>
                  <a:spcPts val="0"/>
                </a:spcBef>
                <a:buNone/>
              </a:pPr>
              <a:endParaRPr lang="pt-BR"/>
            </a:p>
          </p:txBody>
        </p:sp>
        <p:sp>
          <p:nvSpPr>
            <p:cNvPr id="55" name="Rectangle 10">
              <a:extLst>
                <a:ext uri="{FF2B5EF4-FFF2-40B4-BE49-F238E27FC236}">
                  <a16:creationId xmlns:a16="http://schemas.microsoft.com/office/drawing/2014/main" id="{4A8C7184-3039-455E-86D9-3BC74200D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4289" y="5456557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2000" b="1"/>
                <a:t>Heijunka</a:t>
              </a:r>
              <a:endParaRPr lang="pt-BR" altLang="pt-BR" sz="2000"/>
            </a:p>
          </p:txBody>
        </p:sp>
        <p:sp>
          <p:nvSpPr>
            <p:cNvPr id="56" name="AutoShape 11">
              <a:extLst>
                <a:ext uri="{FF2B5EF4-FFF2-40B4-BE49-F238E27FC236}">
                  <a16:creationId xmlns:a16="http://schemas.microsoft.com/office/drawing/2014/main" id="{DB846F21-C281-4353-8F35-CC1957372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014" y="5921447"/>
              <a:ext cx="7378700" cy="67620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buNone/>
              </a:pPr>
              <a:endParaRPr lang="pt-BR" altLang="pt-BR"/>
            </a:p>
          </p:txBody>
        </p:sp>
        <p:sp>
          <p:nvSpPr>
            <p:cNvPr id="57" name="Rectangle 10">
              <a:extLst>
                <a:ext uri="{FF2B5EF4-FFF2-40B4-BE49-F238E27FC236}">
                  <a16:creationId xmlns:a16="http://schemas.microsoft.com/office/drawing/2014/main" id="{D975CF44-88B1-4AAB-A619-1CF6B74FF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753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2000" b="1"/>
                <a:t>TRF</a:t>
              </a:r>
              <a:endParaRPr lang="pt-BR" altLang="pt-BR" sz="2000"/>
            </a:p>
          </p:txBody>
        </p:sp>
        <p:sp>
          <p:nvSpPr>
            <p:cNvPr id="58" name="Text Box 12" descr="White marble">
              <a:extLst>
                <a:ext uri="{FF2B5EF4-FFF2-40B4-BE49-F238E27FC236}">
                  <a16:creationId xmlns:a16="http://schemas.microsoft.com/office/drawing/2014/main" id="{7682CA2C-1AD0-4A98-A8D2-B497A152E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9" y="5892708"/>
              <a:ext cx="7343775" cy="6617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106674" tIns="53337" rIns="106674" bIns="53337">
              <a:spAutoFit/>
            </a:bodyPr>
            <a:lstStyle/>
            <a:p>
              <a:pPr algn="ctr" defTabSz="1066800" eaLnBrk="0" hangingPunct="0">
                <a:spcBef>
                  <a:spcPts val="0"/>
                </a:spcBef>
                <a:buNone/>
                <a:defRPr/>
              </a:pPr>
              <a:r>
                <a:rPr lang="pt-BR" sz="2000" b="1" kern="0" dirty="0">
                  <a:solidFill>
                    <a:sysClr val="windowText" lastClr="000000"/>
                  </a:solidFill>
                </a:rPr>
                <a:t>E  S T A B I L I D A D E</a:t>
              </a:r>
            </a:p>
            <a:p>
              <a:pPr algn="ctr" defTabSz="1066800" eaLnBrk="0" hangingPunct="0">
                <a:spcBef>
                  <a:spcPts val="0"/>
                </a:spcBef>
                <a:buNone/>
                <a:defRPr/>
              </a:pPr>
              <a:r>
                <a:rPr lang="pt-BR" sz="1600" kern="0" dirty="0">
                  <a:solidFill>
                    <a:sysClr val="windowText" lastClr="000000"/>
                  </a:solidFill>
                </a:rPr>
                <a:t>Manutenção Produtiva Total – 5S – Agente de Fluxo – Trabalho Padronizado</a:t>
              </a:r>
            </a:p>
          </p:txBody>
        </p:sp>
        <p:sp>
          <p:nvSpPr>
            <p:cNvPr id="59" name="Rectangle 10">
              <a:extLst>
                <a:ext uri="{FF2B5EF4-FFF2-40B4-BE49-F238E27FC236}">
                  <a16:creationId xmlns:a16="http://schemas.microsoft.com/office/drawing/2014/main" id="{4395C7C5-2E59-4547-AD6A-9F318E865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063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r>
                <a:rPr lang="pt-BR" altLang="pt-BR" sz="2000" b="1" dirty="0" err="1">
                  <a:solidFill>
                    <a:srgbClr val="C00000"/>
                  </a:solidFill>
                </a:rPr>
                <a:t>Mieruka</a:t>
              </a:r>
              <a:endParaRPr lang="pt-BR" altLang="pt-BR" sz="2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629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">
            <a:extLst>
              <a:ext uri="{FF2B5EF4-FFF2-40B4-BE49-F238E27FC236}">
                <a16:creationId xmlns:a16="http://schemas.microsoft.com/office/drawing/2014/main" id="{8F7C3477-23AF-4FF0-8F55-9BD1AC770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898"/>
            <a:ext cx="12192000" cy="622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Gestão de Processo (</a:t>
            </a:r>
            <a:r>
              <a:rPr lang="en-US" altLang="pt-BR" sz="2400" b="1" dirty="0" err="1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Estabilidade</a:t>
            </a: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 </a:t>
            </a:r>
            <a:r>
              <a:rPr lang="en-US" altLang="pt-BR" sz="2400" b="1" dirty="0" err="1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Básica</a:t>
            </a: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)</a:t>
            </a:r>
            <a:endParaRPr lang="pt-BR" sz="2400" dirty="0"/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rgbClr val="C00000"/>
                </a:solidFill>
              </a:rPr>
              <a:t>MIERUKA (Gestão à Vista)</a:t>
            </a:r>
            <a:endParaRPr lang="pt-BR" sz="2400" dirty="0"/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Trabalho Padronizado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Solução de Problemas (MIASP)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 err="1">
                <a:solidFill>
                  <a:schemeClr val="accent6">
                    <a:lumMod val="50000"/>
                  </a:schemeClr>
                </a:solidFill>
              </a:rPr>
              <a:t>Genba</a:t>
            </a: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sz="2400" b="1" dirty="0" err="1">
                <a:solidFill>
                  <a:schemeClr val="accent6">
                    <a:lumMod val="50000"/>
                  </a:schemeClr>
                </a:solidFill>
              </a:rPr>
              <a:t>Walk</a:t>
            </a:r>
            <a:endParaRPr lang="pt-B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Auditoria Escalonada (</a:t>
            </a:r>
            <a:r>
              <a:rPr lang="pt-BR" sz="2400" b="1" dirty="0" err="1">
                <a:solidFill>
                  <a:schemeClr val="accent6">
                    <a:lumMod val="50000"/>
                  </a:schemeClr>
                </a:solidFill>
              </a:rPr>
              <a:t>kamishibai</a:t>
            </a: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Cadeia de Ajuda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dirty="0"/>
              <a:t>5S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dirty="0"/>
              <a:t>Multifuncionalidade e Rendição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dirty="0"/>
              <a:t>Troca Rápida de Ferramentas (TRF)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pt-BR" sz="2400" dirty="0"/>
              <a:t>Manutenção (TPM; Autônoma, em especial)</a:t>
            </a:r>
            <a:endParaRPr lang="en-US" sz="2400" dirty="0"/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altLang="pt-BR" sz="2400" dirty="0" err="1"/>
              <a:t>Abastecimento</a:t>
            </a:r>
            <a:r>
              <a:rPr lang="en-US" altLang="pt-BR" sz="2400" dirty="0"/>
              <a:t> e </a:t>
            </a:r>
            <a:r>
              <a:rPr lang="en-US" altLang="pt-BR" sz="2400" dirty="0" err="1"/>
              <a:t>Saída</a:t>
            </a:r>
            <a:r>
              <a:rPr lang="en-US" altLang="pt-BR" sz="2400" dirty="0"/>
              <a:t> (</a:t>
            </a:r>
            <a:r>
              <a:rPr lang="en-US" altLang="pt-BR" sz="2400" dirty="0" err="1"/>
              <a:t>supermercados</a:t>
            </a:r>
            <a:r>
              <a:rPr lang="en-US" altLang="pt-BR" sz="2400" dirty="0"/>
              <a:t>, buffers, </a:t>
            </a:r>
            <a:r>
              <a:rPr lang="en-US" altLang="pt-BR" sz="2400" dirty="0" err="1"/>
              <a:t>filas</a:t>
            </a:r>
            <a:r>
              <a:rPr lang="en-US" altLang="pt-BR" sz="2400" dirty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800"/>
              <a:buNone/>
              <a:defRPr/>
            </a:pPr>
            <a:endParaRPr lang="en-US" altLang="pt-BR" sz="800" dirty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pt-BR" sz="2400" b="1" dirty="0" err="1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Gestão</a:t>
            </a: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 dos </a:t>
            </a:r>
            <a:r>
              <a:rPr lang="en-US" altLang="pt-BR" sz="2400" b="1" dirty="0" err="1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Fluxos</a:t>
            </a: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 (</a:t>
            </a:r>
            <a:r>
              <a:rPr lang="en-US" altLang="pt-BR" sz="2400" b="1" dirty="0" err="1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os</a:t>
            </a:r>
            <a:r>
              <a:rPr lang="en-US" altLang="pt-BR" sz="2400" b="1" dirty="0">
                <a:solidFill>
                  <a:srgbClr val="002060"/>
                </a:solidFill>
                <a:ea typeface="MS PGothic" pitchFamily="34" charset="-128"/>
                <a:cs typeface="Arial" pitchFamily="34" charset="0"/>
              </a:rPr>
              <a:t> 3 R’s)</a:t>
            </a:r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altLang="pt-BR" sz="2400" b="1" dirty="0" err="1"/>
              <a:t>R</a:t>
            </a:r>
            <a:r>
              <a:rPr lang="en-US" altLang="pt-BR" sz="2400" dirty="0" err="1"/>
              <a:t>itmo</a:t>
            </a:r>
            <a:endParaRPr lang="en-US" altLang="pt-BR" sz="2400" dirty="0"/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altLang="pt-BR" sz="2400" b="1" dirty="0" err="1"/>
              <a:t>R</a:t>
            </a:r>
            <a:r>
              <a:rPr lang="en-US" altLang="pt-BR" sz="2400" dirty="0" err="1"/>
              <a:t>otas</a:t>
            </a:r>
            <a:r>
              <a:rPr lang="en-US" altLang="pt-BR" sz="2400" dirty="0"/>
              <a:t> </a:t>
            </a:r>
            <a:r>
              <a:rPr lang="en-US" altLang="pt-BR" sz="2400" dirty="0" err="1"/>
              <a:t>Inequívocas</a:t>
            </a:r>
            <a:endParaRPr lang="en-US" altLang="pt-BR" sz="2400" dirty="0"/>
          </a:p>
          <a:p>
            <a:pPr marL="185738" lvl="1" indent="-185738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altLang="pt-BR" sz="2400" b="1" dirty="0" err="1"/>
              <a:t>R</a:t>
            </a:r>
            <a:r>
              <a:rPr lang="en-US" altLang="pt-BR" sz="2400" dirty="0" err="1"/>
              <a:t>otinas</a:t>
            </a:r>
            <a:r>
              <a:rPr lang="en-US" altLang="pt-BR" sz="2400" dirty="0"/>
              <a:t> de </a:t>
            </a:r>
            <a:r>
              <a:rPr lang="en-US" altLang="pt-BR" sz="2400" dirty="0" err="1"/>
              <a:t>Movimentação</a:t>
            </a:r>
            <a:r>
              <a:rPr lang="en-US" altLang="pt-BR" sz="2400" dirty="0"/>
              <a:t> (</a:t>
            </a:r>
            <a:r>
              <a:rPr lang="en-US" altLang="pt-BR" sz="2400" dirty="0" err="1"/>
              <a:t>mizusumashi</a:t>
            </a:r>
            <a:r>
              <a:rPr lang="en-US" altLang="pt-BR" sz="2400" dirty="0"/>
              <a:t>) </a:t>
            </a:r>
          </a:p>
        </p:txBody>
      </p:sp>
      <p:sp>
        <p:nvSpPr>
          <p:cNvPr id="62" name="Rectangle 2">
            <a:extLst>
              <a:ext uri="{FF2B5EF4-FFF2-40B4-BE49-F238E27FC236}">
                <a16:creationId xmlns:a16="http://schemas.microsoft.com/office/drawing/2014/main" id="{2C61F0E1-5653-48AC-82E4-45A9FC47C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A Essência da Gestão de Operações</a:t>
            </a:r>
            <a:endParaRPr lang="pt-BR" sz="28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49380A-5704-4560-BE32-4B45F3D65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476672"/>
            <a:ext cx="5087888" cy="472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9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0713D72-3DBB-43B6-A555-E5A9E33D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53136"/>
            <a:ext cx="12192000" cy="12961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buNone/>
              <a:defRPr/>
            </a:pPr>
            <a:r>
              <a:rPr lang="en-US" sz="3692" b="1" kern="0" dirty="0" err="1">
                <a:cs typeface="Arial" pitchFamily="34" charset="0"/>
              </a:rPr>
              <a:t>Vá</a:t>
            </a:r>
            <a:r>
              <a:rPr lang="en-US" sz="3692" b="1" kern="0" dirty="0">
                <a:cs typeface="Arial" pitchFamily="34" charset="0"/>
              </a:rPr>
              <a:t> </a:t>
            </a:r>
            <a:r>
              <a:rPr lang="en-US" sz="3692" b="1" u="sng" kern="0" dirty="0">
                <a:cs typeface="Arial" pitchFamily="34" charset="0"/>
              </a:rPr>
              <a:t>VER</a:t>
            </a:r>
            <a:r>
              <a:rPr lang="en-US" sz="3692" kern="0" dirty="0">
                <a:cs typeface="Arial" pitchFamily="34" charset="0"/>
              </a:rPr>
              <a:t> (</a:t>
            </a:r>
            <a:r>
              <a:rPr lang="en-US" sz="3692" b="1" kern="0" dirty="0" err="1">
                <a:solidFill>
                  <a:srgbClr val="C00000"/>
                </a:solidFill>
                <a:cs typeface="Arial" pitchFamily="34" charset="0"/>
              </a:rPr>
              <a:t>Genchi</a:t>
            </a:r>
            <a:r>
              <a:rPr lang="en-US" sz="3692" b="1" kern="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3692" b="1" kern="0" dirty="0" err="1">
                <a:solidFill>
                  <a:srgbClr val="C00000"/>
                </a:solidFill>
                <a:cs typeface="Arial" pitchFamily="34" charset="0"/>
              </a:rPr>
              <a:t>Genbutsu</a:t>
            </a:r>
            <a:r>
              <a:rPr lang="en-US" sz="3692" kern="0" dirty="0">
                <a:cs typeface="Arial" pitchFamily="34" charset="0"/>
              </a:rPr>
              <a:t>)</a:t>
            </a:r>
          </a:p>
          <a:p>
            <a:pPr algn="ctr">
              <a:spcBef>
                <a:spcPts val="0"/>
              </a:spcBef>
              <a:buNone/>
              <a:defRPr/>
            </a:pPr>
            <a:endParaRPr lang="en-US" sz="800" kern="0" dirty="0">
              <a:cs typeface="Arial" pitchFamily="34" charset="0"/>
            </a:endParaRPr>
          </a:p>
          <a:p>
            <a:pPr marL="0" lvl="1" algn="ctr">
              <a:spcBef>
                <a:spcPts val="0"/>
              </a:spcBef>
              <a:buNone/>
              <a:defRPr/>
            </a:pPr>
            <a:r>
              <a:rPr lang="en-US" sz="3400" b="1" kern="0" dirty="0">
                <a:cs typeface="Arial" pitchFamily="34" charset="0"/>
              </a:rPr>
              <a:t>“</a:t>
            </a:r>
            <a:r>
              <a:rPr lang="en-US" sz="3400" b="1" kern="0" dirty="0">
                <a:solidFill>
                  <a:srgbClr val="C00000"/>
                </a:solidFill>
                <a:cs typeface="Arial" pitchFamily="34" charset="0"/>
              </a:rPr>
              <a:t>MIERUKA</a:t>
            </a:r>
            <a:r>
              <a:rPr lang="en-US" sz="3400" b="1" kern="0" dirty="0">
                <a:cs typeface="Arial" pitchFamily="34" charset="0"/>
              </a:rPr>
              <a:t> </a:t>
            </a:r>
            <a:r>
              <a:rPr lang="en-US" sz="3400" b="1" kern="0" dirty="0" err="1">
                <a:cs typeface="Arial" pitchFamily="34" charset="0"/>
              </a:rPr>
              <a:t>como</a:t>
            </a:r>
            <a:r>
              <a:rPr lang="en-US" sz="3400" b="1" kern="0" dirty="0">
                <a:cs typeface="Arial" pitchFamily="34" charset="0"/>
              </a:rPr>
              <a:t> </a:t>
            </a:r>
            <a:r>
              <a:rPr lang="en-US" sz="3400" b="1" kern="0" dirty="0" err="1">
                <a:cs typeface="Arial" pitchFamily="34" charset="0"/>
              </a:rPr>
              <a:t>Alavancador</a:t>
            </a:r>
            <a:r>
              <a:rPr lang="en-US" sz="3400" b="1" kern="0" dirty="0">
                <a:cs typeface="Arial" pitchFamily="34" charset="0"/>
              </a:rPr>
              <a:t> do </a:t>
            </a:r>
            <a:r>
              <a:rPr lang="en-US" sz="3400" b="1" kern="0" dirty="0" err="1">
                <a:cs typeface="Arial" pitchFamily="34" charset="0"/>
              </a:rPr>
              <a:t>Genchi</a:t>
            </a:r>
            <a:r>
              <a:rPr lang="en-US" sz="3400" b="1" kern="0" dirty="0">
                <a:cs typeface="Arial" pitchFamily="34" charset="0"/>
              </a:rPr>
              <a:t> </a:t>
            </a:r>
            <a:r>
              <a:rPr lang="en-US" sz="3400" b="1" kern="0" dirty="0" err="1">
                <a:cs typeface="Arial" pitchFamily="34" charset="0"/>
              </a:rPr>
              <a:t>Genbutsu</a:t>
            </a:r>
            <a:r>
              <a:rPr lang="en-US" sz="3400" b="1" kern="0" dirty="0">
                <a:cs typeface="Arial" pitchFamily="34" charset="0"/>
              </a:rPr>
              <a:t>”!!!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27EB0E-443B-4B77-A0B9-7A4940193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05716"/>
            <a:ext cx="12191999" cy="348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altLang="pt-BR" sz="2400" b="1" dirty="0" err="1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Mecanismos</a:t>
            </a:r>
            <a:r>
              <a:rPr lang="en-US" altLang="pt-BR" sz="2400" b="1" dirty="0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 de </a:t>
            </a:r>
            <a:r>
              <a:rPr lang="en-US" altLang="pt-BR" sz="2400" b="1" dirty="0" err="1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Gestão</a:t>
            </a:r>
            <a:r>
              <a:rPr lang="en-US" altLang="pt-BR" sz="2400" b="1" dirty="0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 “</a:t>
            </a:r>
            <a:r>
              <a:rPr lang="en-US" altLang="pt-BR" sz="2400" b="1" dirty="0" err="1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Orientados</a:t>
            </a:r>
            <a:r>
              <a:rPr lang="en-US" altLang="pt-BR" sz="2400" b="1" dirty="0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 para o </a:t>
            </a:r>
            <a:r>
              <a:rPr lang="en-US" altLang="pt-BR" sz="2400" b="1" dirty="0" err="1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Genba</a:t>
            </a:r>
            <a:r>
              <a:rPr lang="en-US" altLang="pt-BR" sz="2400" b="1" dirty="0">
                <a:solidFill>
                  <a:schemeClr val="accent6">
                    <a:lumMod val="50000"/>
                  </a:schemeClr>
                </a:solidFill>
                <a:ea typeface="MS PGothic" pitchFamily="34" charset="-128"/>
                <a:cs typeface="Arial" pitchFamily="34" charset="0"/>
              </a:rPr>
              <a:t>”</a:t>
            </a:r>
            <a:endParaRPr lang="pt-BR" sz="2400" dirty="0"/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b="1" dirty="0" err="1">
                <a:solidFill>
                  <a:srgbClr val="C00000"/>
                </a:solidFill>
              </a:rPr>
              <a:t>Mieruka</a:t>
            </a:r>
            <a:r>
              <a:rPr lang="pt-BR" sz="2400" dirty="0"/>
              <a:t> (</a:t>
            </a:r>
            <a:r>
              <a:rPr lang="pt-BR" sz="2400" b="1" dirty="0"/>
              <a:t>Gestão à Vista</a:t>
            </a:r>
            <a:r>
              <a:rPr lang="pt-BR" sz="2400" dirty="0"/>
              <a:t>)</a:t>
            </a:r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dirty="0" err="1"/>
              <a:t>Genba</a:t>
            </a:r>
            <a:r>
              <a:rPr lang="pt-BR" sz="2400" dirty="0"/>
              <a:t> </a:t>
            </a:r>
            <a:r>
              <a:rPr lang="pt-BR" sz="2400" dirty="0" err="1"/>
              <a:t>Walk</a:t>
            </a:r>
            <a:endParaRPr lang="pt-BR" sz="2400" dirty="0"/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dirty="0" err="1"/>
              <a:t>Kamishibai</a:t>
            </a:r>
            <a:endParaRPr lang="pt-BR" sz="2400" dirty="0"/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dirty="0"/>
              <a:t>Cadeia de Ajuda</a:t>
            </a:r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dirty="0"/>
              <a:t>Solução de Problemas (</a:t>
            </a:r>
            <a:r>
              <a:rPr lang="pt-BR" sz="2400" dirty="0" err="1"/>
              <a:t>MIASP</a:t>
            </a:r>
            <a:r>
              <a:rPr lang="pt-BR" sz="2400" dirty="0"/>
              <a:t>)</a:t>
            </a:r>
          </a:p>
          <a:p>
            <a:pPr marL="185738" lvl="1" indent="-185738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00000"/>
              <a:defRPr/>
            </a:pPr>
            <a:r>
              <a:rPr lang="pt-BR" sz="2400" dirty="0"/>
              <a:t>Trabalho Padronizado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448F025-F383-444F-B1C1-40C531FDA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Elementos Chave na Gestão da Rotina no GENBA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806508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9AF4B9C-5C72-4D65-9773-4297BDFCF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550812"/>
            <a:ext cx="3965426" cy="297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456C41E-8035-490B-8E5E-547E49AD28AA}"/>
              </a:ext>
            </a:extLst>
          </p:cNvPr>
          <p:cNvSpPr txBox="1"/>
          <p:nvPr/>
        </p:nvSpPr>
        <p:spPr>
          <a:xfrm>
            <a:off x="267976" y="6528946"/>
            <a:ext cx="3960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1600" b="0" i="0" dirty="0">
                <a:effectLst/>
                <a:cs typeface="Arial" panose="020B0604020202020204" pitchFamily="34" charset="0"/>
              </a:rPr>
              <a:t>Jardim dos sentidos em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Holon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, Israel</a:t>
            </a:r>
            <a:endParaRPr lang="pt-BR" sz="1600" dirty="0"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42DF909-CDF3-4EE9-AE2E-92AA9D0D3BC2}"/>
              </a:ext>
            </a:extLst>
          </p:cNvPr>
          <p:cNvSpPr txBox="1"/>
          <p:nvPr/>
        </p:nvSpPr>
        <p:spPr>
          <a:xfrm>
            <a:off x="-1" y="836712"/>
            <a:ext cx="12192001" cy="25127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6213" indent="-176213" algn="l">
              <a:spcBef>
                <a:spcPts val="0"/>
              </a:spcBef>
            </a:pPr>
            <a:r>
              <a:rPr lang="pt-BR" b="0" i="0" dirty="0">
                <a:effectLst/>
                <a:cs typeface="Arial" panose="020B0604020202020204" pitchFamily="34" charset="0"/>
              </a:rPr>
              <a:t>A VISÃO é a capacidade dos OLHOS focarem e detectarem imagens formadas pela LUZ VISÍVEL e gerar IMPULSOS NERVOSOS ELÉTRICOS para a variedade de cores, tons e luminosidade.</a:t>
            </a:r>
          </a:p>
          <a:p>
            <a:pPr algn="l">
              <a:spcBef>
                <a:spcPts val="0"/>
              </a:spcBef>
              <a:buNone/>
            </a:pPr>
            <a:endParaRPr lang="pt-BR" sz="800" b="0" i="0" dirty="0">
              <a:effectLst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  <a:buNone/>
            </a:pPr>
            <a:endParaRPr lang="pt-BR" sz="800" b="0" i="0" dirty="0">
              <a:effectLst/>
              <a:cs typeface="Arial" panose="020B0604020202020204" pitchFamily="34" charset="0"/>
            </a:endParaRPr>
          </a:p>
          <a:p>
            <a:pPr marL="176213" indent="-176213" algn="l">
              <a:spcBef>
                <a:spcPts val="0"/>
              </a:spcBef>
            </a:pPr>
            <a:r>
              <a:rPr lang="pt-BR" b="0" i="0" dirty="0">
                <a:effectLst/>
                <a:cs typeface="Arial" panose="020B0604020202020204" pitchFamily="34" charset="0"/>
              </a:rPr>
              <a:t>A PERCEPÇÃO VISUAL é como o CÉREBRO processa estes impulsos – </a:t>
            </a:r>
            <a:r>
              <a:rPr lang="pt-BR" b="1" i="0" dirty="0">
                <a:effectLst/>
                <a:cs typeface="Arial" panose="020B0604020202020204" pitchFamily="34" charset="0"/>
              </a:rPr>
              <a:t>reconhecer, diferenciar e interpretar</a:t>
            </a:r>
            <a:r>
              <a:rPr lang="pt-BR" b="0" i="0" dirty="0">
                <a:effectLst/>
                <a:cs typeface="Arial" panose="020B0604020202020204" pitchFamily="34" charset="0"/>
              </a:rPr>
              <a:t> os estímulos visuais por meio de </a:t>
            </a:r>
            <a:r>
              <a:rPr lang="pt-BR" b="1" i="0" dirty="0">
                <a:effectLst/>
                <a:cs typeface="Arial" panose="020B0604020202020204" pitchFamily="34" charset="0"/>
              </a:rPr>
              <a:t>comparações</a:t>
            </a:r>
            <a:r>
              <a:rPr lang="pt-BR" b="0" i="0" dirty="0">
                <a:effectLst/>
                <a:cs typeface="Arial" panose="020B0604020202020204" pitchFamily="34" charset="0"/>
              </a:rPr>
              <a:t> com </a:t>
            </a:r>
            <a:r>
              <a:rPr lang="pt-BR" b="1" i="0" dirty="0">
                <a:effectLst/>
                <a:cs typeface="Arial" panose="020B0604020202020204" pitchFamily="34" charset="0"/>
              </a:rPr>
              <a:t>experiências</a:t>
            </a:r>
            <a:r>
              <a:rPr lang="pt-BR" b="0" i="0" dirty="0">
                <a:effectLst/>
                <a:cs typeface="Arial" panose="020B0604020202020204" pitchFamily="34" charset="0"/>
              </a:rPr>
              <a:t> anteriores e um sistema de </a:t>
            </a:r>
            <a:r>
              <a:rPr lang="pt-BR" b="1" i="0" dirty="0">
                <a:effectLst/>
                <a:cs typeface="Arial" panose="020B0604020202020204" pitchFamily="34" charset="0"/>
              </a:rPr>
              <a:t>regras</a:t>
            </a:r>
            <a:r>
              <a:rPr lang="pt-BR" b="0" i="0" dirty="0">
                <a:effectLst/>
                <a:cs typeface="Arial" panose="020B0604020202020204" pitchFamily="34" charset="0"/>
              </a:rPr>
              <a:t> interpretativas.</a:t>
            </a:r>
          </a:p>
        </p:txBody>
      </p:sp>
      <p:pic>
        <p:nvPicPr>
          <p:cNvPr id="7" name="Picture 2" descr="My Visual Management (@visualsmanaged) | Twitter">
            <a:extLst>
              <a:ext uri="{FF2B5EF4-FFF2-40B4-BE49-F238E27FC236}">
                <a16:creationId xmlns:a16="http://schemas.microsoft.com/office/drawing/2014/main" id="{A0C7E5AE-5E5C-4FE2-8F92-EB61F74CF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3303" b="2809"/>
          <a:stretch/>
        </p:blipFill>
        <p:spPr bwMode="auto">
          <a:xfrm>
            <a:off x="7032104" y="3503287"/>
            <a:ext cx="4712490" cy="335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97E6258F-943A-4F4F-95E1-6785793E1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VISÃO... ~2 entre 3 Pessoas são VISUAIS...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92222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078F607-A406-4908-A3E0-24E1329DC1CB}"/>
              </a:ext>
            </a:extLst>
          </p:cNvPr>
          <p:cNvSpPr txBox="1"/>
          <p:nvPr/>
        </p:nvSpPr>
        <p:spPr>
          <a:xfrm>
            <a:off x="0" y="870732"/>
            <a:ext cx="12192000" cy="598726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spcBef>
                <a:spcPts val="0"/>
              </a:spcBef>
              <a:spcAft>
                <a:spcPts val="1800"/>
              </a:spcAft>
            </a:pPr>
            <a:r>
              <a:rPr lang="pt-BR" b="1" dirty="0"/>
              <a:t>Imagens</a:t>
            </a:r>
            <a:r>
              <a:rPr lang="pt-BR" dirty="0"/>
              <a:t> representam </a:t>
            </a:r>
            <a:r>
              <a:rPr lang="pt-BR" b="1" dirty="0"/>
              <a:t>90% das informações</a:t>
            </a:r>
            <a:r>
              <a:rPr lang="pt-BR" dirty="0"/>
              <a:t> que são transmitidas ao cérebro e são processadas </a:t>
            </a:r>
            <a:r>
              <a:rPr lang="pt-BR" b="1" dirty="0"/>
              <a:t>60.000 vezes mais rápido</a:t>
            </a:r>
            <a:r>
              <a:rPr lang="pt-BR" dirty="0"/>
              <a:t> no cérebro do que o texto.</a:t>
            </a:r>
          </a:p>
          <a:p>
            <a:pPr marL="171450" indent="-171450">
              <a:spcBef>
                <a:spcPts val="0"/>
              </a:spcBef>
              <a:spcAft>
                <a:spcPts val="1800"/>
              </a:spcAft>
            </a:pPr>
            <a:r>
              <a:rPr lang="pt-BR" b="1" dirty="0"/>
              <a:t>Imagens</a:t>
            </a:r>
            <a:r>
              <a:rPr lang="pt-BR" dirty="0"/>
              <a:t> são </a:t>
            </a:r>
            <a:r>
              <a:rPr lang="pt-BR" b="1" dirty="0"/>
              <a:t>absorvidas</a:t>
            </a:r>
            <a:r>
              <a:rPr lang="pt-BR" dirty="0"/>
              <a:t> pelo cérebro de forma </a:t>
            </a:r>
            <a:r>
              <a:rPr lang="pt-BR" b="1" dirty="0"/>
              <a:t>primitiva e inconsciente</a:t>
            </a:r>
            <a:r>
              <a:rPr lang="pt-BR" dirty="0"/>
              <a:t> e a combinação de </a:t>
            </a:r>
            <a:r>
              <a:rPr lang="pt-BR" b="1" dirty="0"/>
              <a:t>conceitos</a:t>
            </a:r>
            <a:r>
              <a:rPr lang="pt-BR" dirty="0"/>
              <a:t> com </a:t>
            </a:r>
            <a:r>
              <a:rPr lang="pt-BR" b="1" dirty="0"/>
              <a:t>imagens</a:t>
            </a:r>
            <a:r>
              <a:rPr lang="pt-BR" dirty="0"/>
              <a:t> significativas garante o armazenamento dessas informações </a:t>
            </a:r>
            <a:r>
              <a:rPr lang="pt-BR" b="1" dirty="0"/>
              <a:t>na memória de longo prazo</a:t>
            </a:r>
            <a:r>
              <a:rPr lang="pt-BR" dirty="0"/>
              <a:t>.
Quando as pessoas </a:t>
            </a:r>
            <a:r>
              <a:rPr lang="pt-BR" b="1" dirty="0"/>
              <a:t>ouvem</a:t>
            </a:r>
            <a:r>
              <a:rPr lang="pt-BR" dirty="0"/>
              <a:t> informações, apenas </a:t>
            </a:r>
            <a:r>
              <a:rPr lang="pt-BR" b="1" dirty="0"/>
              <a:t>10%</a:t>
            </a:r>
            <a:r>
              <a:rPr lang="pt-BR" dirty="0"/>
              <a:t> desses dados são recuperados três dias depois. Apenas </a:t>
            </a:r>
            <a:r>
              <a:rPr lang="pt-BR" b="1" dirty="0"/>
              <a:t>combinando</a:t>
            </a:r>
            <a:r>
              <a:rPr lang="pt-BR" dirty="0"/>
              <a:t> a </a:t>
            </a:r>
            <a:r>
              <a:rPr lang="pt-BR" b="1" dirty="0"/>
              <a:t>imagem</a:t>
            </a:r>
            <a:r>
              <a:rPr lang="pt-BR" dirty="0"/>
              <a:t> adequada com as </a:t>
            </a:r>
            <a:r>
              <a:rPr lang="pt-BR" b="1" dirty="0"/>
              <a:t>informações</a:t>
            </a:r>
            <a:r>
              <a:rPr lang="pt-BR" dirty="0"/>
              <a:t>, no entanto, eleva a retenção para </a:t>
            </a:r>
            <a:r>
              <a:rPr lang="pt-BR" b="1" dirty="0"/>
              <a:t>65%</a:t>
            </a:r>
            <a:r>
              <a:rPr lang="pt-BR" dirty="0"/>
              <a:t> após os mesmos 3 dias.</a:t>
            </a:r>
          </a:p>
          <a:p>
            <a:pPr marL="171450" indent="-171450">
              <a:spcBef>
                <a:spcPts val="0"/>
              </a:spcBef>
              <a:spcAft>
                <a:spcPts val="1800"/>
              </a:spcAft>
            </a:pPr>
            <a:r>
              <a:rPr lang="pt-BR" dirty="0"/>
              <a:t>Ao </a:t>
            </a:r>
            <a:r>
              <a:rPr lang="pt-BR" b="1" dirty="0"/>
              <a:t>ler</a:t>
            </a:r>
            <a:r>
              <a:rPr lang="pt-BR" dirty="0"/>
              <a:t> texto, o </a:t>
            </a:r>
            <a:r>
              <a:rPr lang="pt-BR" b="1" dirty="0"/>
              <a:t>cérebro visual</a:t>
            </a:r>
            <a:r>
              <a:rPr lang="pt-BR" dirty="0"/>
              <a:t> </a:t>
            </a:r>
            <a:r>
              <a:rPr lang="pt-BR" b="1" dirty="0"/>
              <a:t>converte</a:t>
            </a:r>
            <a:r>
              <a:rPr lang="pt-BR" dirty="0"/>
              <a:t> as palavras em uma </a:t>
            </a:r>
            <a:r>
              <a:rPr lang="pt-BR" b="1" dirty="0"/>
              <a:t>imagem</a:t>
            </a:r>
            <a:r>
              <a:rPr lang="pt-BR" dirty="0"/>
              <a:t> representativa, lembrando uma memória ou através da imaginação.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3054A4-757B-4B95-9D3F-DFBF62424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VISÃO... ~2 entre 3 Pessoas são VISUAIS...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87721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5476B9B3-0A39-476C-8843-37DE26356DDF}"/>
              </a:ext>
            </a:extLst>
          </p:cNvPr>
          <p:cNvSpPr txBox="1"/>
          <p:nvPr/>
        </p:nvSpPr>
        <p:spPr>
          <a:xfrm>
            <a:off x="0" y="908720"/>
            <a:ext cx="9768408" cy="12241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spcBef>
                <a:spcPts val="0"/>
              </a:spcBef>
            </a:pPr>
            <a:r>
              <a:rPr lang="pt-BR" dirty="0"/>
              <a:t>Segundo Roan (2010), a </a:t>
            </a:r>
            <a:r>
              <a:rPr lang="pt-BR" b="1" dirty="0"/>
              <a:t>visão</a:t>
            </a:r>
            <a:r>
              <a:rPr lang="pt-BR" dirty="0"/>
              <a:t> representa </a:t>
            </a:r>
            <a:r>
              <a:rPr lang="pt-BR" b="1" dirty="0"/>
              <a:t>80%</a:t>
            </a:r>
            <a:r>
              <a:rPr lang="pt-BR" dirty="0"/>
              <a:t> da nossa </a:t>
            </a:r>
            <a:r>
              <a:rPr lang="pt-BR" b="1" dirty="0"/>
              <a:t>percepção</a:t>
            </a:r>
            <a:r>
              <a:rPr lang="pt-BR" dirty="0"/>
              <a:t> capturada por meio dos sentidos. O ser humano tem como capacidade natural categorizar conteúdos por meio da visualização.</a:t>
            </a:r>
          </a:p>
        </p:txBody>
      </p:sp>
      <p:pic>
        <p:nvPicPr>
          <p:cNvPr id="8" name="Picture 2" descr="Consulte sempre um oftalmologista para saber como está sua visão">
            <a:extLst>
              <a:ext uri="{FF2B5EF4-FFF2-40B4-BE49-F238E27FC236}">
                <a16:creationId xmlns:a16="http://schemas.microsoft.com/office/drawing/2014/main" id="{7EA59259-2F4A-4CFC-A365-9BF584B9B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r="7739"/>
          <a:stretch/>
        </p:blipFill>
        <p:spPr bwMode="auto">
          <a:xfrm>
            <a:off x="9696400" y="2"/>
            <a:ext cx="2495600" cy="206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E58C7DB-9F03-47EA-99F9-18800A3EC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VISÃO... ~2 entre 3 Pessoas são VISUAIS...</a:t>
            </a:r>
            <a:endParaRPr lang="pt-BR" sz="28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269E37-1EC7-4217-9BB5-6F92441D40EC}"/>
              </a:ext>
            </a:extLst>
          </p:cNvPr>
          <p:cNvSpPr txBox="1"/>
          <p:nvPr/>
        </p:nvSpPr>
        <p:spPr>
          <a:xfrm>
            <a:off x="3920" y="2320008"/>
            <a:ext cx="12192000" cy="453650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spcBef>
                <a:spcPts val="0"/>
              </a:spcBef>
            </a:pPr>
            <a:r>
              <a:rPr lang="pt-BR" dirty="0"/>
              <a:t>Quando utilizamos a </a:t>
            </a:r>
            <a:r>
              <a:rPr lang="pt-BR" b="1" dirty="0"/>
              <a:t>Gestão à Vista</a:t>
            </a:r>
            <a:r>
              <a:rPr lang="pt-BR" dirty="0"/>
              <a:t> para organizar as informações de forma visual elas se tornam </a:t>
            </a:r>
            <a:r>
              <a:rPr lang="pt-BR" b="1" dirty="0"/>
              <a:t>mais acessíveis, fáceis de lidar e de colocar em prática</a:t>
            </a:r>
            <a:r>
              <a:rPr lang="pt-BR" dirty="0"/>
              <a:t>.</a:t>
            </a:r>
          </a:p>
          <a:p>
            <a:pPr marL="171450" indent="-171450">
              <a:spcBef>
                <a:spcPts val="0"/>
              </a:spcBef>
              <a:buNone/>
            </a:pPr>
            <a:endParaRPr lang="pt-BR" dirty="0"/>
          </a:p>
          <a:p>
            <a:pPr marL="171450" indent="-171450">
              <a:spcBef>
                <a:spcPts val="0"/>
              </a:spcBef>
            </a:pPr>
            <a:r>
              <a:rPr lang="pt-BR" b="1" dirty="0"/>
              <a:t>Pensar e analisar de forma visual</a:t>
            </a:r>
            <a:r>
              <a:rPr lang="pt-BR" dirty="0"/>
              <a:t> além de ajudar a perceber </a:t>
            </a:r>
            <a:r>
              <a:rPr lang="pt-BR" b="1" dirty="0"/>
              <a:t>oportunidades e inconsistências</a:t>
            </a:r>
            <a:r>
              <a:rPr lang="pt-BR" dirty="0"/>
              <a:t> de atividades que você realiza no cotidiano, também liberta o cérebro para </a:t>
            </a:r>
            <a:r>
              <a:rPr lang="pt-BR" b="1" dirty="0"/>
              <a:t>imaginar, criar e implementar</a:t>
            </a:r>
            <a:r>
              <a:rPr lang="pt-BR" dirty="0"/>
              <a:t>.</a:t>
            </a:r>
          </a:p>
          <a:p>
            <a:pPr>
              <a:spcBef>
                <a:spcPts val="0"/>
              </a:spcBef>
              <a:buNone/>
            </a:pPr>
            <a:endParaRPr lang="pt-BR" dirty="0"/>
          </a:p>
          <a:p>
            <a:pPr marL="171450" indent="-171450">
              <a:spcBef>
                <a:spcPts val="0"/>
              </a:spcBef>
            </a:pPr>
            <a:r>
              <a:rPr lang="pt-BR" dirty="0"/>
              <a:t>Criar </a:t>
            </a:r>
            <a:r>
              <a:rPr lang="pt-BR" b="1" dirty="0"/>
              <a:t>relatos visuais</a:t>
            </a:r>
            <a:r>
              <a:rPr lang="pt-BR" dirty="0"/>
              <a:t> ajuda a </a:t>
            </a:r>
            <a:r>
              <a:rPr lang="pt-BR" b="1" dirty="0"/>
              <a:t>testar se as informações possuem nexo visualmente</a:t>
            </a:r>
            <a:r>
              <a:rPr lang="pt-BR" dirty="0"/>
              <a:t>, pois ao agruparmos as informações nosso cérebro tende a </a:t>
            </a:r>
            <a:r>
              <a:rPr lang="pt-BR" b="1" dirty="0"/>
              <a:t>procurar sentido</a:t>
            </a:r>
            <a:r>
              <a:rPr lang="pt-BR" dirty="0"/>
              <a:t>. Funciona como uma espécie de </a:t>
            </a:r>
            <a:r>
              <a:rPr lang="pt-BR" b="1" dirty="0"/>
              <a:t>validação conceitual das informações</a:t>
            </a:r>
            <a:r>
              <a:rPr lang="pt-BR" dirty="0"/>
              <a:t>, pois se não fizer sentido conceitualmente, algo pode estar errado.</a:t>
            </a:r>
          </a:p>
        </p:txBody>
      </p:sp>
    </p:spTree>
    <p:extLst>
      <p:ext uri="{BB962C8B-B14F-4D97-AF65-F5344CB8AC3E}">
        <p14:creationId xmlns:p14="http://schemas.microsoft.com/office/powerpoint/2010/main" val="193439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7E498031-734C-4A8C-9675-B0784227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688"/>
            <a:ext cx="92396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Método aplicado para </a:t>
            </a:r>
            <a:r>
              <a:rPr lang="pt-BR" sz="2400" b="1" dirty="0">
                <a:solidFill>
                  <a:srgbClr val="000000"/>
                </a:solidFill>
                <a:cs typeface="Arial" panose="020B0604020202020204" pitchFamily="34" charset="0"/>
              </a:rPr>
              <a:t>apoiar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gestão: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Trazer à vista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aspectos relevantes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 essenciais para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rápido entendimento da situação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interpretação inequívoca 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pronta tomada de decisão e 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EA0A2D0-86A2-4404-9E09-5F605A567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Gestão à Vista</a:t>
            </a:r>
            <a:endParaRPr lang="pt-BR" sz="28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3F54CF-7536-41C3-BB5F-8B5AC486B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648" y="67551"/>
            <a:ext cx="3168352" cy="2940034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8EDF4049-F0F5-47B7-B7DA-B48EA6757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936"/>
            <a:ext cx="12192000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anose="020B0604020202020204" pitchFamily="34" charset="0"/>
              </a:rPr>
              <a:t>MIERUKA (</a:t>
            </a:r>
            <a:r>
              <a:rPr lang="ja-JP" altLang="pt-BR" sz="2400" b="1" dirty="0">
                <a:cs typeface="Arial" panose="020B0604020202020204" pitchFamily="34" charset="0"/>
              </a:rPr>
              <a:t>見える化</a:t>
            </a:r>
            <a:r>
              <a:rPr lang="pt-BR" sz="2400" b="1" dirty="0">
                <a:cs typeface="Arial" panose="020B0604020202020204" pitchFamily="34" charset="0"/>
              </a:rPr>
              <a:t>)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anose="020B0604020202020204" pitchFamily="34" charset="0"/>
              </a:rPr>
              <a:t>Visual Management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anose="020B0604020202020204" pitchFamily="34" charset="0"/>
              </a:rPr>
              <a:t>Visual </a:t>
            </a:r>
            <a:r>
              <a:rPr lang="pt-BR" sz="2400" b="1" dirty="0" err="1">
                <a:cs typeface="Arial" pitchFamily="34" charset="0"/>
              </a:rPr>
              <a:t>Control</a:t>
            </a:r>
            <a:endParaRPr lang="pt-BR" sz="2400" b="1" dirty="0">
              <a:cs typeface="Arial" pitchFamily="34" charset="0"/>
            </a:endParaRP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itchFamily="34" charset="0"/>
              </a:rPr>
              <a:t>Gerenciamento Visual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itchFamily="34" charset="0"/>
              </a:rPr>
              <a:t>Controle Visual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b="1" dirty="0">
                <a:cs typeface="Arial" pitchFamily="34" charset="0"/>
              </a:rPr>
              <a:t>Gestão </a:t>
            </a:r>
            <a:r>
              <a:rPr lang="pt-BR" sz="2400" b="1" dirty="0">
                <a:solidFill>
                  <a:srgbClr val="C00000"/>
                </a:solidFill>
                <a:cs typeface="Arial" panose="020B0604020202020204" pitchFamily="34" charset="0"/>
              </a:rPr>
              <a:t>à Vista</a:t>
            </a:r>
          </a:p>
        </p:txBody>
      </p:sp>
    </p:spTree>
    <p:extLst>
      <p:ext uri="{BB962C8B-B14F-4D97-AF65-F5344CB8AC3E}">
        <p14:creationId xmlns:p14="http://schemas.microsoft.com/office/powerpoint/2010/main" val="200322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5064D3C-BAE2-41FB-869C-FED91BBEA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7769"/>
            <a:ext cx="12192000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63538" indent="-276225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820738" indent="-276225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Monitoramento do Desempenho (planejado x realizado)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Gestão de Ritmo &amp; Interferências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Programação de Atividades/Processos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Status do Processo ou Máquina (rodando, parada,...)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Demarcação da Posição &amp; Quantidade de Material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Demarcação do Fluxo (ROTA) do “Ente que Flui”: Material, Informação, Pessoas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Indicação da Posição ou Presença do Operador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Demarcação da Posição de Ferramentas &amp; Recursos</a:t>
            </a:r>
          </a:p>
          <a:p>
            <a:pPr marL="263525" indent="-169863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pt-BR" altLang="pt-BR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Identificação de Locais/Posições Físicas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5578695-23E0-4896-A528-05B5985F1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As Mais Frequentes &amp; Importantes Aplicações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3687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8F044FB-8D0C-46F6-9C9E-A37CECA2580A}"/>
              </a:ext>
            </a:extLst>
          </p:cNvPr>
          <p:cNvSpPr txBox="1"/>
          <p:nvPr/>
        </p:nvSpPr>
        <p:spPr>
          <a:xfrm>
            <a:off x="0" y="1134032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pt-BR" kern="0" dirty="0">
                <a:solidFill>
                  <a:sysClr val="windowText" lastClr="000000"/>
                </a:solidFill>
              </a:rPr>
              <a:t>São informações para análise de desempenho e </a:t>
            </a:r>
            <a:r>
              <a:rPr lang="pt-BR" b="1" kern="0" dirty="0">
                <a:solidFill>
                  <a:sysClr val="windowText" lastClr="000000"/>
                </a:solidFill>
              </a:rPr>
              <a:t>direcionamento das ações</a:t>
            </a:r>
            <a:r>
              <a:rPr lang="pt-BR" kern="0" dirty="0">
                <a:solidFill>
                  <a:sysClr val="windowText" lastClr="000000"/>
                </a:solidFill>
              </a:rPr>
              <a:t>: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kern="0" dirty="0">
                <a:solidFill>
                  <a:sysClr val="windowText" lastClr="000000"/>
                </a:solidFill>
              </a:rPr>
              <a:t>Desempenho planejado x Desempenho real (Segurança; Qualidade; Atendimento; Custo; Produtividade; Eficiência; Volume; etc.)</a:t>
            </a:r>
          </a:p>
          <a:p>
            <a:pPr marL="176213" indent="-176213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kern="0" dirty="0">
                <a:solidFill>
                  <a:sysClr val="windowText" lastClr="000000"/>
                </a:solidFill>
              </a:rPr>
              <a:t>Causas dos problemas que prejudicam o desempenho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8BE8F15-1E91-4F03-8F18-FCD6945FF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704" y="638900"/>
            <a:ext cx="5184576" cy="461665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pt-BR" b="1" kern="0" dirty="0">
                <a:solidFill>
                  <a:schemeClr val="bg1"/>
                </a:solidFill>
              </a:rPr>
              <a:t>Monitoramento de Desempenho</a:t>
            </a:r>
          </a:p>
        </p:txBody>
      </p:sp>
      <p:pic>
        <p:nvPicPr>
          <p:cNvPr id="9" name="Imagem 8" descr="Uma imagem contendo no interior, amarelo, edifício, mesa&#10;&#10;Descrição gerada automaticamente">
            <a:extLst>
              <a:ext uri="{FF2B5EF4-FFF2-40B4-BE49-F238E27FC236}">
                <a16:creationId xmlns:a16="http://schemas.microsoft.com/office/drawing/2014/main" id="{5D0AE7A9-0250-4A95-B371-E30B82877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2348880"/>
            <a:ext cx="3348372" cy="446449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8E4C718-5A9C-4B57-BE3E-7259CB236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pic>
        <p:nvPicPr>
          <p:cNvPr id="11" name="Picture 12" descr="Picture 008">
            <a:extLst>
              <a:ext uri="{FF2B5EF4-FFF2-40B4-BE49-F238E27FC236}">
                <a16:creationId xmlns:a16="http://schemas.microsoft.com/office/drawing/2014/main" id="{F6651F50-A555-48C4-8F0C-4940B8C7F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t="10631" r="891" b="3980"/>
          <a:stretch/>
        </p:blipFill>
        <p:spPr bwMode="auto">
          <a:xfrm>
            <a:off x="157365" y="3083931"/>
            <a:ext cx="4282451" cy="286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8905557-3363-44DB-9D00-3BBEDD31D3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33" t="9590" r="10030" b="17576"/>
          <a:stretch/>
        </p:blipFill>
        <p:spPr>
          <a:xfrm>
            <a:off x="4079776" y="4509120"/>
            <a:ext cx="455831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02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A4ED0CF2-A2F2-40F4-A77B-9F9D64205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150" y="638900"/>
            <a:ext cx="5184576" cy="461963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pt-BR" b="1" kern="0" dirty="0">
                <a:solidFill>
                  <a:schemeClr val="bg1"/>
                </a:solidFill>
              </a:rPr>
              <a:t>Gestão de Ritmo &amp; I</a:t>
            </a:r>
            <a:r>
              <a:rPr lang="pt-BR" b="1" kern="0" dirty="0" err="1">
                <a:solidFill>
                  <a:schemeClr val="bg1"/>
                </a:solidFill>
              </a:rPr>
              <a:t>nterferências</a:t>
            </a:r>
            <a:endParaRPr lang="pt-BR" b="1" kern="0" dirty="0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7E77E4-F661-4C72-9C59-086ADD93F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pic>
        <p:nvPicPr>
          <p:cNvPr id="8" name="Picture 5" descr="Acab">
            <a:extLst>
              <a:ext uri="{FF2B5EF4-FFF2-40B4-BE49-F238E27FC236}">
                <a16:creationId xmlns:a16="http://schemas.microsoft.com/office/drawing/2014/main" id="{E289E250-FED2-4F37-B35C-821E8B87F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7844" y="1113008"/>
            <a:ext cx="3087836" cy="563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C163D023-6EAD-46BF-84EB-3F3931380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668" y="1556792"/>
            <a:ext cx="872695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34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A4ED0CF2-A2F2-40F4-A77B-9F9D64205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150" y="638900"/>
            <a:ext cx="5184576" cy="461963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pt-BR" b="1" kern="0" dirty="0">
                <a:solidFill>
                  <a:schemeClr val="bg1"/>
                </a:solidFill>
              </a:rPr>
              <a:t>Gestão de Ritmo &amp; I</a:t>
            </a:r>
            <a:r>
              <a:rPr lang="pt-BR" b="1" kern="0" dirty="0" err="1">
                <a:solidFill>
                  <a:schemeClr val="bg1"/>
                </a:solidFill>
              </a:rPr>
              <a:t>nterferências</a:t>
            </a:r>
            <a:endParaRPr lang="pt-BR" b="1" kern="0" dirty="0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7E77E4-F661-4C72-9C59-086ADD93F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E94D0E0-1B77-47D4-BCAB-5C679D444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55714"/>
              </p:ext>
            </p:extLst>
          </p:nvPr>
        </p:nvGraphicFramePr>
        <p:xfrm>
          <a:off x="627584" y="1916832"/>
          <a:ext cx="9145016" cy="4494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5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383928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367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Hora</a:t>
                      </a:r>
                    </a:p>
                  </a:txBody>
                  <a:tcPr marL="84406" marR="84406" marT="42210" marB="4221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</a:p>
                  </a:txBody>
                  <a:tcPr marL="84406" marR="84406" marT="42210" marB="4221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</a:p>
                  </a:txBody>
                  <a:tcPr marL="84406" marR="84406" marT="42210" marB="4221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Motivo</a:t>
                      </a:r>
                    </a:p>
                  </a:txBody>
                  <a:tcPr marL="84406" marR="84406" marT="42210" marB="4221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pt-BR" sz="1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ATT</a:t>
                      </a:r>
                      <a:endParaRPr lang="pt-BR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06:00~07:00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07:00~08:00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08:00~09:00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Dispositivo posicionamento automático quebrou às 8:35; ajuste manual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09:00~10:00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Reprogramação devido à queda de energia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10:00~11:00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operadores alocados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11:00~12:00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12:00~13:00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Atraso abastecimento da flange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13:00~14:00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780</a:t>
                      </a: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367">
                <a:tc>
                  <a:txBody>
                    <a:bodyPr/>
                    <a:lstStyle/>
                    <a:p>
                      <a:endParaRPr lang="pt-BR" sz="1700" dirty="0"/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marT="42210" marB="4221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CaixaDeTexto 7">
            <a:extLst>
              <a:ext uri="{FF2B5EF4-FFF2-40B4-BE49-F238E27FC236}">
                <a16:creationId xmlns:a16="http://schemas.microsoft.com/office/drawing/2014/main" id="{6266947B-2DDC-441C-A4B3-608CD668A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761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FontTx/>
              <a:buNone/>
            </a:pPr>
            <a:r>
              <a:rPr lang="pt-BR" dirty="0">
                <a:solidFill>
                  <a:srgbClr val="000000"/>
                </a:solidFill>
                <a:cs typeface="Arial" pitchFamily="34" charset="0"/>
              </a:rPr>
              <a:t>Aderência ao </a:t>
            </a:r>
            <a:r>
              <a:rPr lang="pt-BR" dirty="0" err="1">
                <a:solidFill>
                  <a:srgbClr val="000000"/>
                </a:solidFill>
                <a:cs typeface="Arial" pitchFamily="34" charset="0"/>
              </a:rPr>
              <a:t>Takt</a:t>
            </a:r>
            <a:r>
              <a:rPr lang="pt-BR" dirty="0">
                <a:solidFill>
                  <a:srgbClr val="000000"/>
                </a:solidFill>
                <a:cs typeface="Arial" pitchFamily="34" charset="0"/>
              </a:rPr>
              <a:t> Time como Medida de Estabilidade - Exemplo: Meta de </a:t>
            </a:r>
            <a:r>
              <a:rPr lang="pt-BR" b="1" dirty="0">
                <a:solidFill>
                  <a:srgbClr val="000000"/>
                </a:solidFill>
                <a:cs typeface="Arial" pitchFamily="34" charset="0"/>
              </a:rPr>
              <a:t>90%~110%</a:t>
            </a:r>
            <a:endParaRPr lang="pt-BR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00D4DF-B8CB-447F-BBB6-E37795EA4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5753" y="3068960"/>
            <a:ext cx="461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pt-BR" b="1" dirty="0">
                <a:solidFill>
                  <a:srgbClr val="FF0000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FA518A6-8802-494F-94ED-70B468A42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5753" y="3717032"/>
            <a:ext cx="4615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pt-BR" b="1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5DA54FB-A376-4294-834C-BDA17831E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5753" y="4221088"/>
            <a:ext cx="461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pt-BR" b="1" dirty="0">
                <a:solidFill>
                  <a:srgbClr val="FF0000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A18F3A9-D84F-41EF-B37A-1A81701AA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5753" y="4941168"/>
            <a:ext cx="461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pt-BR" b="1" dirty="0">
                <a:solidFill>
                  <a:srgbClr val="FF0000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6FA6103-4BE9-453B-8985-C44F95824662}"/>
              </a:ext>
            </a:extLst>
          </p:cNvPr>
          <p:cNvSpPr/>
          <p:nvPr/>
        </p:nvSpPr>
        <p:spPr bwMode="auto">
          <a:xfrm>
            <a:off x="8940308" y="2260970"/>
            <a:ext cx="721123" cy="3600400"/>
          </a:xfrm>
          <a:prstGeom prst="ellipse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16531" indent="-316531">
              <a:defRPr/>
            </a:pPr>
            <a:endParaRPr lang="pt-BR" sz="221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541342-D603-498D-957A-B210E1CC4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2600" y="5589240"/>
            <a:ext cx="461597" cy="43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pt-BR" sz="2215" b="1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17" name="Conector de seta reta 17">
            <a:extLst>
              <a:ext uri="{FF2B5EF4-FFF2-40B4-BE49-F238E27FC236}">
                <a16:creationId xmlns:a16="http://schemas.microsoft.com/office/drawing/2014/main" id="{70564D0C-D6CB-43D7-ADEE-3DD688FC1D9F}"/>
              </a:ext>
            </a:extLst>
          </p:cNvPr>
          <p:cNvCxnSpPr>
            <a:cxnSpLocks/>
          </p:cNvCxnSpPr>
          <p:nvPr/>
        </p:nvCxnSpPr>
        <p:spPr bwMode="auto">
          <a:xfrm>
            <a:off x="9412560" y="5805264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CaixaDeTexto 19">
            <a:extLst>
              <a:ext uri="{FF2B5EF4-FFF2-40B4-BE49-F238E27FC236}">
                <a16:creationId xmlns:a16="http://schemas.microsoft.com/office/drawing/2014/main" id="{4CFBF98D-DC1B-4229-BB1A-B1C3EBA58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0632" y="3573016"/>
            <a:ext cx="194421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FontTx/>
              <a:buNone/>
            </a:pPr>
            <a:r>
              <a:rPr lang="pt-BR" sz="1800" b="1" dirty="0">
                <a:solidFill>
                  <a:srgbClr val="000000"/>
                </a:solidFill>
                <a:cs typeface="Arial" panose="020B0604020202020204" pitchFamily="34" charset="0"/>
              </a:rPr>
              <a:t>Aderência</a:t>
            </a:r>
            <a:r>
              <a:rPr 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 ao </a:t>
            </a:r>
            <a:r>
              <a:rPr lang="pt-BR" sz="1800" dirty="0" err="1">
                <a:solidFill>
                  <a:srgbClr val="000000"/>
                </a:solidFill>
                <a:cs typeface="Arial" panose="020B0604020202020204" pitchFamily="34" charset="0"/>
              </a:rPr>
              <a:t>Takt</a:t>
            </a:r>
            <a:r>
              <a:rPr 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 Time:</a:t>
            </a:r>
          </a:p>
          <a:p>
            <a:pPr algn="ctr">
              <a:spcBef>
                <a:spcPts val="0"/>
              </a:spcBef>
              <a:buFontTx/>
              <a:buNone/>
            </a:pPr>
            <a:r>
              <a:rPr 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4/8 = </a:t>
            </a:r>
            <a:r>
              <a:rPr lang="pt-BR" sz="1800" b="1" dirty="0">
                <a:solidFill>
                  <a:srgbClr val="FF0000"/>
                </a:solidFill>
                <a:cs typeface="Arial" panose="020B0604020202020204" pitchFamily="34" charset="0"/>
              </a:rPr>
              <a:t>50%</a:t>
            </a:r>
          </a:p>
          <a:p>
            <a:pPr algn="ctr">
              <a:spcBef>
                <a:spcPts val="0"/>
              </a:spcBef>
              <a:buFontTx/>
              <a:buNone/>
            </a:pPr>
            <a:r>
              <a:rPr lang="pt-BR" sz="1800" b="1" u="sng" dirty="0">
                <a:solidFill>
                  <a:srgbClr val="FF0000"/>
                </a:solidFill>
                <a:cs typeface="Arial" panose="020B0604020202020204" pitchFamily="34" charset="0"/>
              </a:rPr>
              <a:t>Processo Muito Instável!!!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65DE398E-DC47-4F3C-A103-5FB5DBEB1925}"/>
              </a:ext>
            </a:extLst>
          </p:cNvPr>
          <p:cNvSpPr/>
          <p:nvPr/>
        </p:nvSpPr>
        <p:spPr bwMode="auto">
          <a:xfrm>
            <a:off x="2283768" y="5661248"/>
            <a:ext cx="2147170" cy="399191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16531" indent="-316531">
              <a:defRPr/>
            </a:pPr>
            <a:endParaRPr 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63F29C4-5B30-4308-8D90-3371EA881ED6}"/>
              </a:ext>
            </a:extLst>
          </p:cNvPr>
          <p:cNvSpPr/>
          <p:nvPr/>
        </p:nvSpPr>
        <p:spPr>
          <a:xfrm>
            <a:off x="4372686" y="5677150"/>
            <a:ext cx="32191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buFontTx/>
              <a:buNone/>
            </a:pPr>
            <a:r>
              <a:rPr lang="pt-BR" sz="2000" b="1" dirty="0">
                <a:solidFill>
                  <a:srgbClr val="000000"/>
                </a:solidFill>
                <a:cs typeface="Arial" panose="020B0604020202020204" pitchFamily="34" charset="0"/>
              </a:rPr>
              <a:t>“apenas”</a:t>
            </a:r>
            <a:r>
              <a:rPr lang="pt-BR" sz="2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pt-BR" sz="2000" b="1" dirty="0">
                <a:solidFill>
                  <a:srgbClr val="C00000"/>
                </a:solidFill>
                <a:cs typeface="Arial" panose="020B0604020202020204" pitchFamily="34" charset="0"/>
              </a:rPr>
              <a:t>2,5%</a:t>
            </a:r>
            <a:r>
              <a:rPr lang="pt-BR" sz="2000" dirty="0">
                <a:solidFill>
                  <a:srgbClr val="000000"/>
                </a:solidFill>
                <a:cs typeface="Arial" panose="020B0604020202020204" pitchFamily="34" charset="0"/>
              </a:rPr>
              <a:t> de desvio!</a:t>
            </a:r>
          </a:p>
          <a:p>
            <a:pPr algn="ctr">
              <a:spcBef>
                <a:spcPts val="0"/>
              </a:spcBef>
              <a:buFontTx/>
              <a:buNone/>
            </a:pPr>
            <a:r>
              <a:rPr lang="pt-BR" sz="2000" dirty="0">
                <a:solidFill>
                  <a:srgbClr val="000000"/>
                </a:solidFill>
                <a:cs typeface="Arial" panose="020B0604020202020204" pitchFamily="34" charset="0"/>
              </a:rPr>
              <a:t>Muito bom, não é?!?!</a:t>
            </a:r>
          </a:p>
        </p:txBody>
      </p:sp>
    </p:spTree>
    <p:extLst>
      <p:ext uri="{BB962C8B-B14F-4D97-AF65-F5344CB8AC3E}">
        <p14:creationId xmlns:p14="http://schemas.microsoft.com/office/powerpoint/2010/main" val="357926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AECC2130-1A27-4FEE-910C-7DD620518E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11587" b="5963"/>
          <a:stretch/>
        </p:blipFill>
        <p:spPr>
          <a:xfrm>
            <a:off x="126608" y="692696"/>
            <a:ext cx="5826861" cy="578831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48AD331-69F6-419A-A176-599032B46EC6}"/>
              </a:ext>
            </a:extLst>
          </p:cNvPr>
          <p:cNvSpPr txBox="1">
            <a:spLocks/>
          </p:cNvSpPr>
          <p:nvPr/>
        </p:nvSpPr>
        <p:spPr>
          <a:xfrm>
            <a:off x="10526" y="14340"/>
            <a:ext cx="12181473" cy="534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4800" kern="1200">
                <a:solidFill>
                  <a:srgbClr val="EA314E"/>
                </a:solidFill>
                <a:latin typeface="MagistralW08-Medium" panose="020B07040302040803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Monitoramento de Desempenho, Ritmo &amp; Estabilidade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B39B6E-099F-4BC7-9401-072EB83BA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984" y="579205"/>
            <a:ext cx="6240016" cy="152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Exemplo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O Processo pode ser considerado “Estável” se o ritmo em cada hora situar-se entre 90% e 105% do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AE586FD-D5D4-47E6-B992-ADF169641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158" y="1764976"/>
            <a:ext cx="1006806" cy="467185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69%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94%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81%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59%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89%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86%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0F9FBFB-7070-456F-ABE8-1581113B1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984" y="2298920"/>
            <a:ext cx="6240016" cy="45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Avaliando-se apenas o resultado final do Turno: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Meta:	3.700 peças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Real:	3.194 peças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Atendimento: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86%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Meta (BOM, não?!?!)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entanto, observando-se o “desempenho horário”,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apenas 4 dos 9 horários atenderam a meta!!!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Apenas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44%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Atendimento!!!</a:t>
            </a:r>
          </a:p>
        </p:txBody>
      </p:sp>
    </p:spTree>
    <p:extLst>
      <p:ext uri="{BB962C8B-B14F-4D97-AF65-F5344CB8AC3E}">
        <p14:creationId xmlns:p14="http://schemas.microsoft.com/office/powerpoint/2010/main" val="1337088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A 009">
            <a:extLst>
              <a:ext uri="{FF2B5EF4-FFF2-40B4-BE49-F238E27FC236}">
                <a16:creationId xmlns:a16="http://schemas.microsoft.com/office/drawing/2014/main" id="{FD236FBE-1F76-41AC-A234-A73468D26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8494" y="3933057"/>
            <a:ext cx="3671962" cy="262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1EA814CF-EBCF-4AEE-A441-DD3ED0087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7402" y="638900"/>
            <a:ext cx="5872210" cy="461665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pt-BR" b="1" kern="0" dirty="0">
                <a:solidFill>
                  <a:schemeClr val="bg1"/>
                </a:solidFill>
              </a:rPr>
              <a:t>Programação de Atividades/Processos</a:t>
            </a:r>
          </a:p>
        </p:txBody>
      </p:sp>
      <p:pic>
        <p:nvPicPr>
          <p:cNvPr id="8" name="Imagem 7" descr="Uma imagem contendo no interior, edifício, azul, placa&#10;&#10;Descrição gerada automaticamente">
            <a:extLst>
              <a:ext uri="{FF2B5EF4-FFF2-40B4-BE49-F238E27FC236}">
                <a16:creationId xmlns:a16="http://schemas.microsoft.com/office/drawing/2014/main" id="{B71846C8-CD5E-422F-95CD-186187CE0B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0" y="1124744"/>
            <a:ext cx="3888432" cy="2916324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FC37E47-EED7-40FA-A28B-63B59DB7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61AF47C-CBC8-4EF7-929C-6712917A9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15" t="11619" r="4836" b="11462"/>
          <a:stretch/>
        </p:blipFill>
        <p:spPr>
          <a:xfrm>
            <a:off x="983432" y="4077072"/>
            <a:ext cx="4269517" cy="250071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8B89E87-74B8-4C10-8C4D-F5229FBB21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3576797" cy="26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88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AE89375-550D-4F44-AF80-6CDD9F1E67FF}"/>
              </a:ext>
            </a:extLst>
          </p:cNvPr>
          <p:cNvSpPr txBox="1"/>
          <p:nvPr/>
        </p:nvSpPr>
        <p:spPr>
          <a:xfrm>
            <a:off x="1879250" y="1136197"/>
            <a:ext cx="87887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pt-BR" sz="2200" kern="0" dirty="0">
                <a:solidFill>
                  <a:sysClr val="windowText" lastClr="000000"/>
                </a:solidFill>
              </a:rPr>
              <a:t>Relacionadas à identificação de locais/posições físicas:</a:t>
            </a:r>
          </a:p>
          <a:p>
            <a:pPr marL="176213" indent="-1762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kern="0" dirty="0">
                <a:solidFill>
                  <a:sysClr val="windowText" lastClr="000000"/>
                </a:solidFill>
              </a:rPr>
              <a:t>Postos de trabalho, equipamentos, ferramentas, etc.</a:t>
            </a:r>
          </a:p>
          <a:p>
            <a:pPr marL="176213" indent="-1762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kern="0" dirty="0">
                <a:solidFill>
                  <a:sysClr val="windowText" lastClr="000000"/>
                </a:solidFill>
              </a:rPr>
              <a:t>Áreas em geral, locais de risco, etc.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2EEB6693-E4CC-4C26-90ED-0E002858A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8086" y="638900"/>
            <a:ext cx="6304258" cy="461665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pt-BR" b="1" kern="0" dirty="0">
                <a:solidFill>
                  <a:schemeClr val="bg1"/>
                </a:solidFill>
              </a:rPr>
              <a:t>Identificação de Locais/Posições Físicas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21AB895-863C-4764-B95D-545950A8A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pic>
        <p:nvPicPr>
          <p:cNvPr id="11" name="Imagem 10" descr="Uma imagem contendo no interior, edifício, cheio, caixa&#10;&#10;Descrição gerada automaticamente">
            <a:extLst>
              <a:ext uri="{FF2B5EF4-FFF2-40B4-BE49-F238E27FC236}">
                <a16:creationId xmlns:a16="http://schemas.microsoft.com/office/drawing/2014/main" id="{C8FDD999-E81D-4B3D-AA29-09D4236D58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4293096"/>
            <a:ext cx="2987824" cy="2240868"/>
          </a:xfrm>
          <a:prstGeom prst="rect">
            <a:avLst/>
          </a:prstGeom>
        </p:spPr>
      </p:pic>
      <p:pic>
        <p:nvPicPr>
          <p:cNvPr id="12" name="Imagem 11" descr="Uma imagem contendo eletrônico, circuito, computador, geladeira&#10;&#10;Descrição gerada automaticamente">
            <a:extLst>
              <a:ext uri="{FF2B5EF4-FFF2-40B4-BE49-F238E27FC236}">
                <a16:creationId xmlns:a16="http://schemas.microsoft.com/office/drawing/2014/main" id="{3187A438-79F1-44DA-8640-E2140F3259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92734" y="3538921"/>
            <a:ext cx="3485704" cy="2614278"/>
          </a:xfrm>
          <a:prstGeom prst="rect">
            <a:avLst/>
          </a:prstGeom>
        </p:spPr>
      </p:pic>
      <p:pic>
        <p:nvPicPr>
          <p:cNvPr id="13" name="Imagem 12" descr="Uma imagem contendo no interior, metal, mesa, preto&#10;&#10;Descrição gerada automaticamente">
            <a:extLst>
              <a:ext uri="{FF2B5EF4-FFF2-40B4-BE49-F238E27FC236}">
                <a16:creationId xmlns:a16="http://schemas.microsoft.com/office/drawing/2014/main" id="{BB0CB4BC-5B5A-4E74-8EFE-25E01D5351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48" y="980728"/>
            <a:ext cx="2614278" cy="1960708"/>
          </a:xfrm>
          <a:prstGeom prst="rect">
            <a:avLst/>
          </a:prstGeom>
        </p:spPr>
      </p:pic>
      <p:pic>
        <p:nvPicPr>
          <p:cNvPr id="14" name="Imagem 13" descr="Uma imagem contendo no interior, prateleira, geladeira, loja&#10;&#10;Descrição gerada automaticamente">
            <a:extLst>
              <a:ext uri="{FF2B5EF4-FFF2-40B4-BE49-F238E27FC236}">
                <a16:creationId xmlns:a16="http://schemas.microsoft.com/office/drawing/2014/main" id="{370E3DBD-6E57-446D-9793-E41C730B88D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54152" y="3118521"/>
            <a:ext cx="3276802" cy="2457601"/>
          </a:xfrm>
          <a:prstGeom prst="rect">
            <a:avLst/>
          </a:prstGeom>
        </p:spPr>
      </p:pic>
      <p:pic>
        <p:nvPicPr>
          <p:cNvPr id="15" name="Imagem 14" descr="Uma imagem contendo prateleira, cheio, fileira, alinhado&#10;&#10;Descrição gerada automaticamente">
            <a:extLst>
              <a:ext uri="{FF2B5EF4-FFF2-40B4-BE49-F238E27FC236}">
                <a16:creationId xmlns:a16="http://schemas.microsoft.com/office/drawing/2014/main" id="{021DF17C-A73B-4C9A-B133-0590C5B5743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755" y="3164870"/>
            <a:ext cx="3957187" cy="296789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7EAD5E8-EA93-4623-9E2E-ECCD3ECFD99B}"/>
              </a:ext>
            </a:extLst>
          </p:cNvPr>
          <p:cNvSpPr txBox="1">
            <a:spLocks/>
          </p:cNvSpPr>
          <p:nvPr/>
        </p:nvSpPr>
        <p:spPr bwMode="auto">
          <a:xfrm>
            <a:off x="3714714" y="6097182"/>
            <a:ext cx="2759141" cy="5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/>
          <a:lstStyle>
            <a:lvl1pPr defTabSz="684213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4213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4213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4213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4213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t" hangingPunct="1"/>
            <a:r>
              <a:rPr lang="pt-BR" altLang="pt-BR" sz="1600" b="1" dirty="0">
                <a:solidFill>
                  <a:srgbClr val="C00000"/>
                </a:solidFill>
                <a:cs typeface="Arial" panose="020B0604020202020204" pitchFamily="34" charset="0"/>
              </a:rPr>
              <a:t>YŌHOJU = NECESSÁRIO REABASTECER!!!</a:t>
            </a:r>
          </a:p>
        </p:txBody>
      </p:sp>
    </p:spTree>
    <p:extLst>
      <p:ext uri="{BB962C8B-B14F-4D97-AF65-F5344CB8AC3E}">
        <p14:creationId xmlns:p14="http://schemas.microsoft.com/office/powerpoint/2010/main" val="3617187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06DDB9C3-680B-41AD-8EED-6BCD6A8FC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3312" y="1556792"/>
            <a:ext cx="4972050" cy="372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IMG_0931">
            <a:extLst>
              <a:ext uri="{FF2B5EF4-FFF2-40B4-BE49-F238E27FC236}">
                <a16:creationId xmlns:a16="http://schemas.microsoft.com/office/drawing/2014/main" id="{3A61ADD0-1224-432D-AF46-1C59B1A94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120" y="1772816"/>
            <a:ext cx="4439938" cy="333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58CEB083-1A3F-4D7C-B32D-C231A7CE2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836712"/>
            <a:ext cx="5760938" cy="461665"/>
          </a:xfrm>
          <a:prstGeom prst="rect">
            <a:avLst/>
          </a:prstGeom>
          <a:solidFill>
            <a:schemeClr val="tx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pt-BR" b="1" dirty="0">
                <a:solidFill>
                  <a:schemeClr val="bg1"/>
                </a:solidFill>
              </a:rPr>
              <a:t>Visualização do Fluxo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55FFAA1-4E89-4542-B4C2-D93DEC077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- Aplicações</a:t>
            </a:r>
            <a:endParaRPr lang="pt-BR" sz="2800" b="1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5AF1CC04-59BF-47F3-859D-8B47882D0F52}"/>
              </a:ext>
            </a:extLst>
          </p:cNvPr>
          <p:cNvGrpSpPr/>
          <p:nvPr/>
        </p:nvGrpSpPr>
        <p:grpSpPr>
          <a:xfrm>
            <a:off x="3071664" y="4126756"/>
            <a:ext cx="5328592" cy="2736304"/>
            <a:chOff x="7160218" y="3771988"/>
            <a:chExt cx="5138801" cy="249707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2469238-F05D-48E7-8BBD-B851B024F1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0218" y="3771989"/>
              <a:ext cx="2648060" cy="2497073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346A12B6-E9DC-46D9-BAF9-792EBDF0A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1945" y="3771988"/>
              <a:ext cx="2497074" cy="2497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6072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Regras de Ouro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082"/>
            <a:ext cx="12192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52425" marR="0" lvl="0" indent="-352425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Me De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Miru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目で見る</a:t>
            </a:r>
            <a:r>
              <a:rPr kumimoji="0" lang="pt-BR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) (“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bateu o olho, enxergou/entendeu!”): mensagem “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clara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direta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inequívoca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 a respeito do status do controle 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interpretação “única”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por parte do interlocutor/leitor.</a:t>
            </a:r>
          </a:p>
          <a:p>
            <a:pPr marL="352425" marR="0" lvl="0" indent="-352425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Meta x Real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tornar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fácil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e amplamente acessível 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comparação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meta x real para monitorar o desempenho.</a:t>
            </a:r>
          </a:p>
          <a:p>
            <a:pPr marL="352425" marR="0" lvl="0" indent="-352425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Ação &amp; Solução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interpretação clara e rápida que permita “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saber o quê fazer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 a respeito de eventual desvio ou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a quem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deve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recorrer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por ajuda.</a:t>
            </a:r>
          </a:p>
          <a:p>
            <a:pPr marL="352425" marR="0" lvl="0" indent="-352425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Essencialidade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Apenas o essencial para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entendimento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da situação e tomada de decisão. No nível da “gestão da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rotina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”, exposição de informações de desempenho no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curto prazo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marL="352425" marR="0" lvl="0" indent="-352425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Isenção de Poluição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Mecanismo de “Gestão à Vista”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não é quadro de informação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5135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ME DE MIRU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082"/>
            <a:ext cx="121920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Me De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Miru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目で見る</a:t>
            </a:r>
            <a:r>
              <a:rPr kumimoji="0" lang="pt-BR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) (“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bateu o olho, enxergou/entendeu!”): mensagem “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clara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direta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inequívoca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 a respeito do status do controle 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interpretação “única”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por parte do interlocutor/leitor.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FCA5B4-7FFD-438E-847E-555B79CD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064" y="2060848"/>
            <a:ext cx="5519936" cy="4797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 err="1">
                <a:solidFill>
                  <a:srgbClr val="C00000"/>
                </a:solidFill>
                <a:cs typeface="Arial" pitchFamily="34" charset="0"/>
              </a:rPr>
              <a:t>P´ra</a:t>
            </a: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 onde eu devo olhar???</a:t>
            </a:r>
          </a:p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Por onde começo?</a:t>
            </a:r>
          </a:p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Qual é o “roteiro”?</a:t>
            </a:r>
          </a:p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O que você “acha” que ele “quis dizer”?</a:t>
            </a:r>
          </a:p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“</a:t>
            </a:r>
            <a:r>
              <a:rPr lang="pt-BR" sz="3200" b="1" dirty="0">
                <a:solidFill>
                  <a:srgbClr val="002060"/>
                </a:solidFill>
                <a:cs typeface="Arial" pitchFamily="34" charset="0"/>
              </a:rPr>
              <a:t>Me De</a:t>
            </a: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”... Algumas Horas... (para tentar interpretar...)!!!</a:t>
            </a:r>
          </a:p>
        </p:txBody>
      </p:sp>
      <p:pic>
        <p:nvPicPr>
          <p:cNvPr id="8" name="Picture 2" descr="Premium Vector | Futuristic infographic. information aesthetic . complex  data threads graphic visualization. abstract data graph.">
            <a:extLst>
              <a:ext uri="{FF2B5EF4-FFF2-40B4-BE49-F238E27FC236}">
                <a16:creationId xmlns:a16="http://schemas.microsoft.com/office/drawing/2014/main" id="{3F9FC516-C09C-421D-8AAE-284859095A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t="15543" r="33623" b="9614"/>
          <a:stretch/>
        </p:blipFill>
        <p:spPr bwMode="auto">
          <a:xfrm>
            <a:off x="0" y="3298015"/>
            <a:ext cx="3935760" cy="355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Ontotext Knowledge Graph Platform: The Modern Way of Building Smart  Enterprise Applications - Ontotext">
            <a:extLst>
              <a:ext uri="{FF2B5EF4-FFF2-40B4-BE49-F238E27FC236}">
                <a16:creationId xmlns:a16="http://schemas.microsoft.com/office/drawing/2014/main" id="{D4D7DB0A-144A-4A9E-BFDD-6824382FCD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r="2304" b="11548"/>
          <a:stretch/>
        </p:blipFill>
        <p:spPr bwMode="auto">
          <a:xfrm>
            <a:off x="2973256" y="1700808"/>
            <a:ext cx="456290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417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Meta x Real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082"/>
            <a:ext cx="1219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Meta x Real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tornar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fácil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e amplamente acessível 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comparação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meta x real para monitorar o desempenho.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FCA5B4-7FFD-438E-847E-555B79CD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064" y="2060848"/>
            <a:ext cx="5519936" cy="4797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“Não vamos colocar META... Vamos deixar a META ABERTA...</a:t>
            </a:r>
          </a:p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Mas quando atingirmos, a gente DOBRA a META!!!”</a:t>
            </a:r>
          </a:p>
          <a:p>
            <a:pPr marL="164127" algn="ctr" eaLnBrk="0" hangingPunct="0">
              <a:spcBef>
                <a:spcPct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Entendeu?</a:t>
            </a:r>
          </a:p>
          <a:p>
            <a:pPr marL="164127" algn="ctr" eaLnBrk="0" hangingPunct="0">
              <a:spcBef>
                <a:spcPct val="0"/>
              </a:spcBef>
              <a:spcAft>
                <a:spcPts val="0"/>
              </a:spcAft>
              <a:buNone/>
            </a:pPr>
            <a:endParaRPr lang="pt-BR" sz="1200" b="1" dirty="0">
              <a:solidFill>
                <a:srgbClr val="C00000"/>
              </a:solidFill>
              <a:cs typeface="Arial" pitchFamily="34" charset="0"/>
            </a:endParaRPr>
          </a:p>
          <a:p>
            <a:pPr marL="164127" algn="ctr" eaLnBrk="0" hangingPunct="0">
              <a:spcBef>
                <a:spcPct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002060"/>
                </a:solidFill>
                <a:cs typeface="Arial" pitchFamily="34" charset="0"/>
              </a:rPr>
              <a:t>META SMARTER</a:t>
            </a:r>
          </a:p>
          <a:p>
            <a:pPr marL="164127" algn="ctr" eaLnBrk="0" hangingPunct="0">
              <a:spcBef>
                <a:spcPct val="0"/>
              </a:spcBef>
              <a:spcAft>
                <a:spcPts val="0"/>
              </a:spcAft>
              <a:buNone/>
            </a:pP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S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pecific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M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easurable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A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chievable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R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elevant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>
                <a:solidFill>
                  <a:srgbClr val="002060"/>
                </a:solidFill>
                <a:cs typeface="Arial" pitchFamily="34" charset="0"/>
              </a:rPr>
              <a:t>T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ime 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bound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E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valuated</a:t>
            </a: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pt-BR" sz="1800" b="1" dirty="0" err="1">
                <a:solidFill>
                  <a:srgbClr val="002060"/>
                </a:solidFill>
                <a:cs typeface="Arial" pitchFamily="34" charset="0"/>
              </a:rPr>
              <a:t>R</a:t>
            </a:r>
            <a:r>
              <a:rPr lang="pt-BR" sz="1800" dirty="0" err="1">
                <a:solidFill>
                  <a:srgbClr val="002060"/>
                </a:solidFill>
                <a:cs typeface="Arial" pitchFamily="34" charset="0"/>
              </a:rPr>
              <a:t>eviewed</a:t>
            </a:r>
            <a:endParaRPr lang="pt-BR" sz="1800" dirty="0">
              <a:solidFill>
                <a:srgbClr val="002060"/>
              </a:solidFill>
              <a:cs typeface="Arial" pitchFamily="34" charset="0"/>
            </a:endParaRPr>
          </a:p>
          <a:p>
            <a:pPr marL="164127" algn="ctr" eaLnBrk="0" hangingPunct="0">
              <a:spcBef>
                <a:spcPct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002060"/>
                </a:solidFill>
                <a:cs typeface="Arial" pitchFamily="34" charset="0"/>
              </a:rPr>
              <a:t>Robert S. Rubin</a:t>
            </a:r>
          </a:p>
        </p:txBody>
      </p:sp>
      <p:pic>
        <p:nvPicPr>
          <p:cNvPr id="7174" name="Picture 6" descr="O Melhor do Excel: Gráfico com Cores Diferentes para Abaixo ou Acima da Meta">
            <a:extLst>
              <a:ext uri="{FF2B5EF4-FFF2-40B4-BE49-F238E27FC236}">
                <a16:creationId xmlns:a16="http://schemas.microsoft.com/office/drawing/2014/main" id="{D51F361C-6876-4AD5-B18A-B72A2469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6963226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0DAD9140-8C5E-4D1B-8B52-0E3F338F6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2204864"/>
            <a:ext cx="4104456" cy="5951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Receita Bruta Mensal (R$)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72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Ação &amp; Solução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082"/>
            <a:ext cx="1219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Ação &amp; Solução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interpretação clara e rápida que permita “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saber o quê fazer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 a respeito de eventual desvio ou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a quem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deve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recorrer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por ajuda.</a:t>
            </a:r>
          </a:p>
        </p:txBody>
      </p:sp>
      <p:pic>
        <p:nvPicPr>
          <p:cNvPr id="8196" name="Picture 4" descr="Customer Service Process: A Guide for Small Businesses">
            <a:extLst>
              <a:ext uri="{FF2B5EF4-FFF2-40B4-BE49-F238E27FC236}">
                <a16:creationId xmlns:a16="http://schemas.microsoft.com/office/drawing/2014/main" id="{8F3CCBBD-7281-4875-A206-AA98C1AF1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32519"/>
            <a:ext cx="7032105" cy="474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5FCA5B4-7FFD-438E-847E-555B79CD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088" y="2060848"/>
            <a:ext cx="5303912" cy="4797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164127" algn="ctr" eaLnBrk="0" hangingPunct="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“Essa é a 5ª vez que minha chamada “cai com você”... “Tem certeza que não é você mesmo que deve me ajudar?”</a:t>
            </a:r>
          </a:p>
        </p:txBody>
      </p:sp>
    </p:spTree>
    <p:extLst>
      <p:ext uri="{BB962C8B-B14F-4D97-AF65-F5344CB8AC3E}">
        <p14:creationId xmlns:p14="http://schemas.microsoft.com/office/powerpoint/2010/main" val="685506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Essencialidade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082"/>
            <a:ext cx="1219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auto" latinLnBrk="0" hangingPunct="0">
              <a:spcBef>
                <a:spcPts val="0"/>
              </a:spcBef>
              <a:spcAft>
                <a:spcPts val="1800"/>
              </a:spcAft>
              <a:buClrTx/>
              <a:buSz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Essencialidade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Apenas o essencial para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entendimento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da situação e tomada de decisão. No nível da “gestão da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rotina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”, exposição de informações de desempenho no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curto prazo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146" name="Picture 2" descr="Lean Factory Corner">
            <a:extLst>
              <a:ext uri="{FF2B5EF4-FFF2-40B4-BE49-F238E27FC236}">
                <a16:creationId xmlns:a16="http://schemas.microsoft.com/office/drawing/2014/main" id="{CB1CD35A-3514-490C-B90E-6E4CB1CCA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700100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3800B64A-5162-4BAA-AFB7-35C409603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064" y="2060848"/>
            <a:ext cx="5519936" cy="4797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164127" algn="ctr" eaLnBrk="0" hangingPunct="0">
              <a:spcBef>
                <a:spcPct val="0"/>
              </a:spcBef>
              <a:spcAft>
                <a:spcPts val="1800"/>
              </a:spcAft>
              <a:buNone/>
            </a:pPr>
            <a:r>
              <a:rPr lang="pt-BR" sz="3600" b="1" dirty="0" err="1">
                <a:solidFill>
                  <a:srgbClr val="C00000"/>
                </a:solidFill>
                <a:cs typeface="Arial" pitchFamily="34" charset="0"/>
              </a:rPr>
              <a:t>What</a:t>
            </a:r>
            <a:r>
              <a:rPr lang="pt-BR" sz="3600" b="1" dirty="0">
                <a:solidFill>
                  <a:srgbClr val="C00000"/>
                </a:solidFill>
                <a:cs typeface="Arial" pitchFamily="34" charset="0"/>
              </a:rPr>
              <a:t>?!?!?!?! LEAN???</a:t>
            </a:r>
          </a:p>
          <a:p>
            <a:pPr marL="164127" algn="ctr" eaLnBrk="0" hangingPunct="0">
              <a:spcBef>
                <a:spcPct val="0"/>
              </a:spcBef>
              <a:spcAft>
                <a:spcPts val="1800"/>
              </a:spcAft>
              <a:buNone/>
            </a:pPr>
            <a:r>
              <a:rPr lang="pt-BR" sz="3600" b="1" dirty="0">
                <a:solidFill>
                  <a:srgbClr val="C00000"/>
                </a:solidFill>
                <a:cs typeface="Arial" pitchFamily="34" charset="0"/>
              </a:rPr>
              <a:t>Sério? Tudo Isso Aconteceu “de ontem para hoje”... ou “nestas últimas horas”?</a:t>
            </a:r>
          </a:p>
          <a:p>
            <a:pPr marL="164127" algn="ctr" eaLnBrk="0" hangingPunct="0">
              <a:spcBef>
                <a:spcPct val="0"/>
              </a:spcBef>
              <a:spcAft>
                <a:spcPts val="1800"/>
              </a:spcAft>
              <a:buNone/>
            </a:pPr>
            <a:r>
              <a:rPr lang="pt-BR" sz="3600" b="1" dirty="0">
                <a:solidFill>
                  <a:srgbClr val="C00000"/>
                </a:solidFill>
                <a:cs typeface="Arial" pitchFamily="34" charset="0"/>
              </a:rPr>
              <a:t>O que eu preciso saber “agora” (GEN)?</a:t>
            </a:r>
          </a:p>
        </p:txBody>
      </p:sp>
    </p:spTree>
    <p:extLst>
      <p:ext uri="{BB962C8B-B14F-4D97-AF65-F5344CB8AC3E}">
        <p14:creationId xmlns:p14="http://schemas.microsoft.com/office/powerpoint/2010/main" val="4093012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B92B18-E388-4DC5-8EF1-8844649D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MIERUKA (</a:t>
            </a:r>
            <a:r>
              <a:rPr lang="ja-JP" altLang="pt-BR" sz="2800" b="1" dirty="0">
                <a:cs typeface="Arial" panose="020B0604020202020204" pitchFamily="34" charset="0"/>
              </a:rPr>
              <a:t>見える化</a:t>
            </a:r>
            <a:r>
              <a:rPr lang="pt-BR" sz="2800" b="1" dirty="0">
                <a:cs typeface="Arial" pitchFamily="34" charset="0"/>
              </a:rPr>
              <a:t>) – Isenção de Poluição</a:t>
            </a:r>
            <a:endParaRPr lang="pt-BR" sz="2800" b="1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56205AC-9D04-4ED2-9FAE-18C225F97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8680"/>
            <a:ext cx="12192000" cy="55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Isenção de Poluição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: Mecanismo de “Gestão à Vista”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 panose="020B0604020202020204" pitchFamily="34" charset="0"/>
              </a:rPr>
              <a:t>não é quadro de informação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800B64A-5162-4BAA-AFB7-35C409603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888" y="2060848"/>
            <a:ext cx="7104112" cy="4797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164127" algn="ctr" eaLnBrk="0" hangingPunct="0">
              <a:spcBef>
                <a:spcPct val="0"/>
              </a:spcBef>
              <a:spcAft>
                <a:spcPts val="1800"/>
              </a:spcAft>
              <a:buNone/>
            </a:pPr>
            <a:r>
              <a:rPr lang="pt-BR" sz="3600" b="1" dirty="0">
                <a:solidFill>
                  <a:srgbClr val="C00000"/>
                </a:solidFill>
                <a:cs typeface="Arial" pitchFamily="34" charset="0"/>
              </a:rPr>
              <a:t>Manter o FOCO na Gestão da ROTINA...</a:t>
            </a:r>
          </a:p>
          <a:p>
            <a:pPr marL="164127" algn="ctr" eaLnBrk="0" hangingPunct="0">
              <a:spcBef>
                <a:spcPct val="0"/>
              </a:spcBef>
              <a:spcAft>
                <a:spcPts val="1800"/>
              </a:spcAft>
              <a:buNone/>
            </a:pPr>
            <a:r>
              <a:rPr lang="pt-BR" sz="3600" b="1" dirty="0">
                <a:solidFill>
                  <a:srgbClr val="C00000"/>
                </a:solidFill>
                <a:cs typeface="Arial" pitchFamily="34" charset="0"/>
              </a:rPr>
              <a:t>Os RITUAIS não podem permitir “divagação”...</a:t>
            </a:r>
          </a:p>
        </p:txBody>
      </p:sp>
      <p:pic>
        <p:nvPicPr>
          <p:cNvPr id="9218" name="Picture 2" descr="Information Overload, Why it Matters and How to Combat It | Interaction  Design Foundation (IxDF)">
            <a:extLst>
              <a:ext uri="{FF2B5EF4-FFF2-40B4-BE49-F238E27FC236}">
                <a16:creationId xmlns:a16="http://schemas.microsoft.com/office/drawing/2014/main" id="{A29A252C-230B-495B-A8DF-AD16A47A5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6" y="1124744"/>
            <a:ext cx="270521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Quadro de indicadores e gestão à vista: 5 motivos para usar">
            <a:extLst>
              <a:ext uri="{FF2B5EF4-FFF2-40B4-BE49-F238E27FC236}">
                <a16:creationId xmlns:a16="http://schemas.microsoft.com/office/drawing/2014/main" id="{5D77BAB3-A0F7-4409-9BC7-CAD3F04EB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r="3820" b="1645"/>
          <a:stretch/>
        </p:blipFill>
        <p:spPr bwMode="auto">
          <a:xfrm>
            <a:off x="0" y="2996952"/>
            <a:ext cx="5519936" cy="387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FA51BD65-43B7-44F6-BF15-1D456DD8F27F}"/>
              </a:ext>
            </a:extLst>
          </p:cNvPr>
          <p:cNvSpPr txBox="1">
            <a:spLocks noChangeArrowheads="1"/>
          </p:cNvSpPr>
          <p:nvPr/>
        </p:nvSpPr>
        <p:spPr bwMode="auto">
          <a:xfrm rot="19093551">
            <a:off x="3950488" y="3486688"/>
            <a:ext cx="728496" cy="3222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Vendo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FE9F623A-DBD6-4D90-A594-D406FA557FCB}"/>
              </a:ext>
            </a:extLst>
          </p:cNvPr>
          <p:cNvSpPr txBox="1">
            <a:spLocks noChangeArrowheads="1"/>
          </p:cNvSpPr>
          <p:nvPr/>
        </p:nvSpPr>
        <p:spPr bwMode="auto">
          <a:xfrm rot="19093551">
            <a:off x="3857533" y="4971372"/>
            <a:ext cx="1519370" cy="3449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Vale Refeição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5BE2576E-6C07-439E-837A-3D6767B11194}"/>
              </a:ext>
            </a:extLst>
          </p:cNvPr>
          <p:cNvSpPr txBox="1">
            <a:spLocks noChangeArrowheads="1"/>
          </p:cNvSpPr>
          <p:nvPr/>
        </p:nvSpPr>
        <p:spPr bwMode="auto">
          <a:xfrm rot="19093551">
            <a:off x="2269290" y="5115191"/>
            <a:ext cx="1567558" cy="3511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Aniversariantes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5586AF81-1EDF-483F-8B23-5A49B67D7F04}"/>
              </a:ext>
            </a:extLst>
          </p:cNvPr>
          <p:cNvSpPr txBox="1">
            <a:spLocks noChangeArrowheads="1"/>
          </p:cNvSpPr>
          <p:nvPr/>
        </p:nvSpPr>
        <p:spPr bwMode="auto">
          <a:xfrm rot="19093551">
            <a:off x="181133" y="5633361"/>
            <a:ext cx="1406454" cy="506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Ofertas Cooperativa!!!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97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C866D8-40E9-4D94-AA42-4ABB17367AB9}"/>
              </a:ext>
            </a:extLst>
          </p:cNvPr>
          <p:cNvSpPr txBox="1"/>
          <p:nvPr/>
        </p:nvSpPr>
        <p:spPr>
          <a:xfrm>
            <a:off x="0" y="725211"/>
            <a:ext cx="12192000" cy="61327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Princípio dos 3 Realismos</a:t>
            </a:r>
            <a:r>
              <a:rPr kumimoji="0" lang="pt-BR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</a:t>
            </a:r>
            <a:r>
              <a:rPr kumimoji="0" lang="ja-JP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三現主義 </a:t>
            </a:r>
            <a:r>
              <a:rPr kumimoji="0" lang="pt-BR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-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sangen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shugi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)</a:t>
            </a:r>
          </a:p>
          <a:p>
            <a:pPr marL="355600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Genchi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/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Genba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(o lugar/local real)</a:t>
            </a:r>
          </a:p>
          <a:p>
            <a:pPr marL="355600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Genbutsu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(a coisa real)</a:t>
            </a:r>
          </a:p>
          <a:p>
            <a:pPr marL="355600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Genjitsu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(realidade; fatos)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PROPÓSITO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do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Genchi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Genbutsu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Interpretação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clara, objetiva e inequívoca da situação/problema para melhor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investigar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a causa raiz (Porquê 5X, Ishikawa 6M’s, MIASP) e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atuar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assertivamente</a:t>
            </a: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/>
              </a:solidFill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82562" lvl="1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GENCHI GENBUTSU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: Vá Lá </a:t>
            </a:r>
            <a:r>
              <a:rPr kumimoji="0" lang="pt-BR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VER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por Você Mesmo (Vá Lá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SENTIR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!!! 5 Sentidos, Mesmo!!!)</a:t>
            </a: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dirty="0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As </a:t>
            </a:r>
            <a:r>
              <a:rPr lang="pt-BR" sz="3000" b="1" dirty="0">
                <a:solidFill>
                  <a:srgbClr val="C00000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“5 Regras de Ouro”</a:t>
            </a:r>
            <a:r>
              <a:rPr lang="pt-BR" sz="3000" dirty="0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 do </a:t>
            </a:r>
            <a:r>
              <a:rPr lang="pt-BR" sz="3000" b="1" dirty="0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MIERUKA</a:t>
            </a:r>
            <a:r>
              <a:rPr lang="pt-BR" sz="3000" dirty="0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 trazendo à vista o essencial para o eficaz cumprimento do propósito do </a:t>
            </a:r>
            <a:r>
              <a:rPr lang="pt-BR" sz="3000" b="1" dirty="0" err="1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Genchi</a:t>
            </a:r>
            <a:r>
              <a:rPr lang="pt-BR" sz="3000" b="1" dirty="0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pt-BR" sz="3000" b="1" dirty="0" err="1">
                <a:solidFill>
                  <a:prstClr val="black"/>
                </a:solidFill>
                <a:ea typeface="Yu Mincho" panose="02020400000000000000" pitchFamily="18" charset="-128"/>
                <a:cs typeface="Arial" panose="020B0604020202020204" pitchFamily="34" charset="0"/>
              </a:rPr>
              <a:t>Genbutsu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000" dirty="0">
              <a:solidFill>
                <a:prstClr val="black"/>
              </a:solidFill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182562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Rectangle 52">
            <a:extLst>
              <a:ext uri="{FF2B5EF4-FFF2-40B4-BE49-F238E27FC236}">
                <a16:creationId xmlns:a16="http://schemas.microsoft.com/office/drawing/2014/main" id="{806265BD-AFB2-4B6B-A68D-1B63AEC47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MIERUKA Alavancando o GENCHI GENBUTSU</a:t>
            </a:r>
          </a:p>
        </p:txBody>
      </p:sp>
    </p:spTree>
    <p:extLst>
      <p:ext uri="{BB962C8B-B14F-4D97-AF65-F5344CB8AC3E}">
        <p14:creationId xmlns:p14="http://schemas.microsoft.com/office/powerpoint/2010/main" val="1255294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0225A2D-BAA9-4B59-B95E-D2C1FD1F6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" t="4000" r="2626" b="1084"/>
          <a:stretch/>
        </p:blipFill>
        <p:spPr bwMode="auto">
          <a:xfrm>
            <a:off x="168663" y="1332150"/>
            <a:ext cx="3627273" cy="489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792269B-2225-40F4-9495-D8B31657E21F}"/>
              </a:ext>
            </a:extLst>
          </p:cNvPr>
          <p:cNvSpPr txBox="1"/>
          <p:nvPr/>
        </p:nvSpPr>
        <p:spPr>
          <a:xfrm>
            <a:off x="0" y="6266701"/>
            <a:ext cx="3960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1600" b="1" i="0" dirty="0">
                <a:effectLst/>
                <a:cs typeface="Arial" panose="020B0604020202020204" pitchFamily="34" charset="0"/>
              </a:rPr>
              <a:t>HIRANO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Hiroyuki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. 5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Pillars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of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the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 Visual </a:t>
            </a:r>
            <a:r>
              <a:rPr lang="pt-BR" sz="1600" b="0" i="0" dirty="0" err="1">
                <a:effectLst/>
                <a:cs typeface="Arial" panose="020B0604020202020204" pitchFamily="34" charset="0"/>
              </a:rPr>
              <a:t>Workplace</a:t>
            </a:r>
            <a:r>
              <a:rPr lang="pt-BR" sz="1600" b="0" i="0" dirty="0">
                <a:effectLst/>
                <a:cs typeface="Arial" panose="020B0604020202020204" pitchFamily="34" charset="0"/>
              </a:rPr>
              <a:t>, Productivity Press, 1995</a:t>
            </a:r>
            <a:endParaRPr lang="pt-BR" sz="1600" dirty="0">
              <a:cs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3BD8AB7-0A8B-4799-B439-1C6DAD5CD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" y="0"/>
            <a:ext cx="1219128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4127" eaLnBrk="0" hangingPunct="0">
              <a:spcBef>
                <a:spcPct val="0"/>
              </a:spcBef>
              <a:buNone/>
            </a:pPr>
            <a:r>
              <a:rPr lang="pt-BR" sz="2800" b="1" dirty="0">
                <a:cs typeface="Arial" pitchFamily="34" charset="0"/>
              </a:rPr>
              <a:t>Referências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47874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5261F91-E337-4415-8CF8-7C9259A8E5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361B982-EECC-4126-AB10-4DEA0CDDCE9B}"/>
              </a:ext>
            </a:extLst>
          </p:cNvPr>
          <p:cNvSpPr txBox="1"/>
          <p:nvPr/>
        </p:nvSpPr>
        <p:spPr>
          <a:xfrm>
            <a:off x="0" y="2569027"/>
            <a:ext cx="12192000" cy="1469573"/>
          </a:xfrm>
          <a:prstGeom prst="rect">
            <a:avLst/>
          </a:prstGeom>
          <a:solidFill>
            <a:srgbClr val="1E3F92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MISSÃO TÉCNICA AO JAPÃO 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pt-BR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Japan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Kaizen </a:t>
            </a:r>
            <a:r>
              <a:rPr kumimoji="0" lang="pt-BR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Study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Mission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027336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>
            <a:extLst>
              <a:ext uri="{FF2B5EF4-FFF2-40B4-BE49-F238E27FC236}">
                <a16:creationId xmlns:a16="http://schemas.microsoft.com/office/drawing/2014/main" id="{B6884BEC-2AB1-4EDF-A0E9-9966840FB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25" y="5365820"/>
            <a:ext cx="2964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www.leanway.com.br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C:\Dados Alexandre\Documents\Alexandre Sandes\Projetos\Gerdau IRM Utilidades 2013\Workshop IRM\linkedin.png">
            <a:extLst>
              <a:ext uri="{FF2B5EF4-FFF2-40B4-BE49-F238E27FC236}">
                <a16:creationId xmlns:a16="http://schemas.microsoft.com/office/drawing/2014/main" id="{756537A8-76F7-418C-AD19-2779C4C84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52" y="3737772"/>
            <a:ext cx="56646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Dados Alexandre\Documents\Alexandre Sandes\Projetos\Gerdau IRM Utilidades 2013\Workshop IRM\face.png">
            <a:extLst>
              <a:ext uri="{FF2B5EF4-FFF2-40B4-BE49-F238E27FC236}">
                <a16:creationId xmlns:a16="http://schemas.microsoft.com/office/drawing/2014/main" id="{89401B93-977C-472B-9C2F-98380C66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386" y="4573732"/>
            <a:ext cx="56726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>
            <a:extLst>
              <a:ext uri="{FF2B5EF4-FFF2-40B4-BE49-F238E27FC236}">
                <a16:creationId xmlns:a16="http://schemas.microsoft.com/office/drawing/2014/main" id="{A9A20B0F-3E12-49F1-A37F-7960300E2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423" y="1352444"/>
            <a:ext cx="34573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ghinato@leanway.com.br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BE2F83DB-8DCC-4349-80D5-10845FC47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9774" y="2171000"/>
            <a:ext cx="25667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+55 11 96455 0773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01CE9F-8439-49D0-83FB-175DF75AF5E1}"/>
              </a:ext>
            </a:extLst>
          </p:cNvPr>
          <p:cNvSpPr txBox="1"/>
          <p:nvPr/>
        </p:nvSpPr>
        <p:spPr>
          <a:xfrm>
            <a:off x="4069044" y="3825516"/>
            <a:ext cx="4680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www.linkedin.com/in/ghinato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5549243-2279-4454-957A-3A9806AB3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21097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1ABBF8E-D8E8-4FCF-86D4-E8177CEA8D94}"/>
              </a:ext>
            </a:extLst>
          </p:cNvPr>
          <p:cNvSpPr txBox="1"/>
          <p:nvPr/>
        </p:nvSpPr>
        <p:spPr>
          <a:xfrm>
            <a:off x="3115536" y="4645740"/>
            <a:ext cx="6759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https://www.facebook.com/paulo.ghinato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88135C9F-75B0-4A42-BF20-3B558EC5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720" y="5365820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1">
            <a:extLst>
              <a:ext uri="{FF2B5EF4-FFF2-40B4-BE49-F238E27FC236}">
                <a16:creationId xmlns:a16="http://schemas.microsoft.com/office/drawing/2014/main" id="{DD96B552-9DDF-41F6-B730-6802CEAA5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929" y="572756"/>
            <a:ext cx="31463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Paulo GHINATO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6" descr="Logo e-mail - Adriano Gronard">
            <a:extLst>
              <a:ext uri="{FF2B5EF4-FFF2-40B4-BE49-F238E27FC236}">
                <a16:creationId xmlns:a16="http://schemas.microsoft.com/office/drawing/2014/main" id="{EAA2FC8E-22D2-4C12-B7AD-74CD365E1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32097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CF8CB1C6-B105-4BE6-A971-2BC138C75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291421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1">
            <a:extLst>
              <a:ext uri="{FF2B5EF4-FFF2-40B4-BE49-F238E27FC236}">
                <a16:creationId xmlns:a16="http://schemas.microsoft.com/office/drawing/2014/main" id="{482E558A-B57D-498B-87B3-674B0F220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461" y="2974007"/>
            <a:ext cx="21552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@ghinatopaulo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2" descr="icone telefone – Viva Coqueiros">
            <a:extLst>
              <a:ext uri="{FF2B5EF4-FFF2-40B4-BE49-F238E27FC236}">
                <a16:creationId xmlns:a16="http://schemas.microsoft.com/office/drawing/2014/main" id="{3ED3446B-E210-4107-B6E2-CB473662E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1" t="5457" r="15279" b="15746"/>
          <a:stretch/>
        </p:blipFill>
        <p:spPr bwMode="auto">
          <a:xfrm>
            <a:off x="2351584" y="6049568"/>
            <a:ext cx="561462" cy="56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1">
            <a:extLst>
              <a:ext uri="{FF2B5EF4-FFF2-40B4-BE49-F238E27FC236}">
                <a16:creationId xmlns:a16="http://schemas.microsoft.com/office/drawing/2014/main" id="{361CBAD4-BFFA-44C0-847D-BE268845F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117" y="6110887"/>
            <a:ext cx="25667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+55 11 96455 0773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063E170-14AF-45B2-AD67-5ED94D689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CONTATO</a:t>
            </a:r>
            <a:endParaRPr kumimoji="0" lang="pt-BR" altLang="pt-BR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382380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 bwMode="auto">
        <a:ln>
          <a:headEnd type="none" w="med" len="med"/>
          <a:tailEnd type="arrow"/>
        </a:ln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buNone/>
          <a:defRPr dirty="0" smtClean="0"/>
        </a:defPPr>
      </a:lstStyle>
    </a:tx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07950" cap="flat" cmpd="sng" algn="ctr">
          <a:noFill/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7950" cap="flat" cmpd="sng" algn="ctr">
          <a:solidFill>
            <a:schemeClr val="tx1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07950" cap="flat" cmpd="sng" algn="ctr">
          <a:noFill/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7950" cap="flat" cmpd="sng" algn="ctr">
          <a:solidFill>
            <a:schemeClr val="tx1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51556</TotalTime>
  <Words>2043</Words>
  <Application>Microsoft Office PowerPoint</Application>
  <PresentationFormat>Widescreen</PresentationFormat>
  <Paragraphs>277</Paragraphs>
  <Slides>28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Estrutura padrão</vt:lpstr>
      <vt:lpstr>2_Estrutura padrão</vt:lpstr>
      <vt:lpstr>Tema do Office</vt:lpstr>
      <vt:lpstr>3_Estrutura padrão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 WAY CONSULTING</dc:creator>
  <cp:lastModifiedBy>Paulo Ghinato</cp:lastModifiedBy>
  <cp:revision>3747</cp:revision>
  <cp:lastPrinted>2021-01-26T19:43:31Z</cp:lastPrinted>
  <dcterms:created xsi:type="dcterms:W3CDTF">2004-08-10T16:06:30Z</dcterms:created>
  <dcterms:modified xsi:type="dcterms:W3CDTF">2021-03-25T22:12:53Z</dcterms:modified>
</cp:coreProperties>
</file>